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754" r:id="rId2"/>
    <p:sldMasterId id="2147483766" r:id="rId3"/>
  </p:sldMasterIdLst>
  <p:notesMasterIdLst>
    <p:notesMasterId r:id="rId66"/>
  </p:notesMasterIdLst>
  <p:sldIdLst>
    <p:sldId id="553" r:id="rId4"/>
    <p:sldId id="473" r:id="rId5"/>
    <p:sldId id="554" r:id="rId6"/>
    <p:sldId id="555" r:id="rId7"/>
    <p:sldId id="556" r:id="rId8"/>
    <p:sldId id="558" r:id="rId9"/>
    <p:sldId id="563" r:id="rId10"/>
    <p:sldId id="559" r:id="rId11"/>
    <p:sldId id="564" r:id="rId12"/>
    <p:sldId id="565" r:id="rId13"/>
    <p:sldId id="566" r:id="rId14"/>
    <p:sldId id="567" r:id="rId15"/>
    <p:sldId id="570" r:id="rId16"/>
    <p:sldId id="571" r:id="rId17"/>
    <p:sldId id="572" r:id="rId18"/>
    <p:sldId id="573" r:id="rId19"/>
    <p:sldId id="574" r:id="rId20"/>
    <p:sldId id="575" r:id="rId21"/>
    <p:sldId id="576" r:id="rId22"/>
    <p:sldId id="577" r:id="rId23"/>
    <p:sldId id="578" r:id="rId24"/>
    <p:sldId id="579" r:id="rId25"/>
    <p:sldId id="580" r:id="rId26"/>
    <p:sldId id="581" r:id="rId27"/>
    <p:sldId id="584" r:id="rId28"/>
    <p:sldId id="585" r:id="rId29"/>
    <p:sldId id="586" r:id="rId30"/>
    <p:sldId id="587" r:id="rId31"/>
    <p:sldId id="588" r:id="rId32"/>
    <p:sldId id="589" r:id="rId33"/>
    <p:sldId id="590" r:id="rId34"/>
    <p:sldId id="593" r:id="rId35"/>
    <p:sldId id="594" r:id="rId36"/>
    <p:sldId id="595" r:id="rId37"/>
    <p:sldId id="596" r:id="rId38"/>
    <p:sldId id="597" r:id="rId39"/>
    <p:sldId id="601" r:id="rId40"/>
    <p:sldId id="604" r:id="rId41"/>
    <p:sldId id="605" r:id="rId42"/>
    <p:sldId id="606" r:id="rId43"/>
    <p:sldId id="607" r:id="rId44"/>
    <p:sldId id="608" r:id="rId45"/>
    <p:sldId id="609" r:id="rId46"/>
    <p:sldId id="610" r:id="rId47"/>
    <p:sldId id="611" r:id="rId48"/>
    <p:sldId id="612" r:id="rId49"/>
    <p:sldId id="615" r:id="rId50"/>
    <p:sldId id="616" r:id="rId51"/>
    <p:sldId id="617" r:id="rId52"/>
    <p:sldId id="618" r:id="rId53"/>
    <p:sldId id="621" r:id="rId54"/>
    <p:sldId id="622" r:id="rId55"/>
    <p:sldId id="623" r:id="rId56"/>
    <p:sldId id="624" r:id="rId57"/>
    <p:sldId id="625" r:id="rId58"/>
    <p:sldId id="626" r:id="rId59"/>
    <p:sldId id="627" r:id="rId60"/>
    <p:sldId id="628" r:id="rId61"/>
    <p:sldId id="629" r:id="rId62"/>
    <p:sldId id="632" r:id="rId63"/>
    <p:sldId id="633" r:id="rId64"/>
    <p:sldId id="634" r:id="rId6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30" autoAdjust="0"/>
    <p:restoredTop sz="85818" autoAdjust="0"/>
  </p:normalViewPr>
  <p:slideViewPr>
    <p:cSldViewPr>
      <p:cViewPr varScale="1">
        <p:scale>
          <a:sx n="54" d="100"/>
          <a:sy n="54" d="100"/>
        </p:scale>
        <p:origin x="90" y="3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wmf"/><Relationship Id="rId1" Type="http://schemas.openxmlformats.org/officeDocument/2006/relationships/image" Target="../media/image30.w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wmf"/><Relationship Id="rId1" Type="http://schemas.openxmlformats.org/officeDocument/2006/relationships/image" Target="../media/image32.w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5.wmf"/><Relationship Id="rId1" Type="http://schemas.openxmlformats.org/officeDocument/2006/relationships/image" Target="../media/image34.w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wmf"/><Relationship Id="rId1" Type="http://schemas.openxmlformats.org/officeDocument/2006/relationships/image" Target="../media/image39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image" Target="../media/image15.wmf"/><Relationship Id="rId1" Type="http://schemas.openxmlformats.org/officeDocument/2006/relationships/image" Target="../media/image14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wmf"/><Relationship Id="rId1" Type="http://schemas.openxmlformats.org/officeDocument/2006/relationships/image" Target="../media/image17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wmf"/><Relationship Id="rId1" Type="http://schemas.openxmlformats.org/officeDocument/2006/relationships/image" Target="../media/image20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wmf"/><Relationship Id="rId1" Type="http://schemas.openxmlformats.org/officeDocument/2006/relationships/image" Target="../media/image22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media/image1.jpeg>
</file>

<file path=ppt/media/image11.png>
</file>

<file path=ppt/media/image12.png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jpe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8.wmf>
</file>

<file path=ppt/media/image29.png>
</file>

<file path=ppt/media/image29.wmf>
</file>

<file path=ppt/media/image3.jpe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9.wmf>
</file>

<file path=ppt/media/image4.jpeg>
</file>

<file path=ppt/media/image40.png>
</file>

<file path=ppt/media/image40.wmf>
</file>

<file path=ppt/media/image41.png>
</file>

<file path=ppt/media/image41.wmf>
</file>

<file path=ppt/media/image5.png>
</file>

<file path=ppt/media/image6.jpeg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B4699F1-ECB9-4EF3-962C-75ACB43528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4D8FA7-15B0-4368-A596-132E60983BD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FB265A2F-7AC4-4CBE-861E-BCD7FB415742}" type="datetimeFigureOut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D532F56-73F5-43E2-9683-436CA7A409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D17133E-EBBD-4610-861E-80087075CC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CB7052-33A3-470E-AFAB-C64659AABBD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EEADB4-111B-4E01-846E-3DF8CC4EFA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F7C79BAC-E458-48CA-A9D8-52EDEC54CA80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100">
                <a:solidFill>
                  <a:schemeClr val="tx1"/>
                </a:solidFill>
                <a:latin typeface="Arial" panose="020B0604020202020204" pitchFamily="34" charset="0"/>
                <a:ea typeface="MS PMincho" panose="02020600040205080304" pitchFamily="18" charset="-128"/>
                <a:cs typeface="Arial" panose="020B0604020202020204" pitchFamily="34" charset="0"/>
              </a:defRPr>
            </a:lvl1pPr>
            <a:lvl2pPr marL="735618" indent="-282696">
              <a:spcBef>
                <a:spcPct val="30000"/>
              </a:spcBef>
              <a:defRPr kumimoji="1" sz="1100">
                <a:solidFill>
                  <a:schemeClr val="tx1"/>
                </a:solidFill>
                <a:latin typeface="Arial" panose="020B0604020202020204" pitchFamily="34" charset="0"/>
                <a:ea typeface="MS PMincho" panose="02020600040205080304" pitchFamily="18" charset="-128"/>
                <a:cs typeface="Arial" panose="020B0604020202020204" pitchFamily="34" charset="0"/>
              </a:defRPr>
            </a:lvl2pPr>
            <a:lvl3pPr marL="1133825" indent="-226461">
              <a:spcBef>
                <a:spcPct val="30000"/>
              </a:spcBef>
              <a:defRPr kumimoji="1" sz="1100">
                <a:solidFill>
                  <a:schemeClr val="tx1"/>
                </a:solidFill>
                <a:latin typeface="Arial" panose="020B0604020202020204" pitchFamily="34" charset="0"/>
                <a:ea typeface="MS PMincho" panose="02020600040205080304" pitchFamily="18" charset="-128"/>
                <a:cs typeface="Arial" panose="020B0604020202020204" pitchFamily="34" charset="0"/>
              </a:defRPr>
            </a:lvl3pPr>
            <a:lvl4pPr marL="1586747" indent="-226461">
              <a:spcBef>
                <a:spcPct val="30000"/>
              </a:spcBef>
              <a:defRPr kumimoji="1" sz="1100">
                <a:solidFill>
                  <a:schemeClr val="tx1"/>
                </a:solidFill>
                <a:latin typeface="Arial" panose="020B0604020202020204" pitchFamily="34" charset="0"/>
                <a:ea typeface="MS PMincho" panose="02020600040205080304" pitchFamily="18" charset="-128"/>
                <a:cs typeface="Arial" panose="020B0604020202020204" pitchFamily="34" charset="0"/>
              </a:defRPr>
            </a:lvl4pPr>
            <a:lvl5pPr marL="2041189" indent="-226461">
              <a:spcBef>
                <a:spcPct val="30000"/>
              </a:spcBef>
              <a:defRPr kumimoji="1" sz="1100">
                <a:solidFill>
                  <a:schemeClr val="tx1"/>
                </a:solidFill>
                <a:latin typeface="Arial" panose="020B0604020202020204" pitchFamily="34" charset="0"/>
                <a:ea typeface="MS PMincho" panose="02020600040205080304" pitchFamily="18" charset="-128"/>
                <a:cs typeface="Arial" panose="020B0604020202020204" pitchFamily="34" charset="0"/>
              </a:defRPr>
            </a:lvl5pPr>
            <a:lvl6pPr marL="2478913" indent="-226461" eaLnBrk="0" fontAlgn="base" hangingPunct="0">
              <a:spcBef>
                <a:spcPct val="30000"/>
              </a:spcBef>
              <a:spcAft>
                <a:spcPct val="0"/>
              </a:spcAft>
              <a:defRPr kumimoji="1" sz="1100">
                <a:solidFill>
                  <a:schemeClr val="tx1"/>
                </a:solidFill>
                <a:latin typeface="Arial" panose="020B0604020202020204" pitchFamily="34" charset="0"/>
                <a:ea typeface="MS PMincho" panose="02020600040205080304" pitchFamily="18" charset="-128"/>
                <a:cs typeface="Arial" panose="020B0604020202020204" pitchFamily="34" charset="0"/>
              </a:defRPr>
            </a:lvl6pPr>
            <a:lvl7pPr marL="2916636" indent="-226461" eaLnBrk="0" fontAlgn="base" hangingPunct="0">
              <a:spcBef>
                <a:spcPct val="30000"/>
              </a:spcBef>
              <a:spcAft>
                <a:spcPct val="0"/>
              </a:spcAft>
              <a:defRPr kumimoji="1" sz="1100">
                <a:solidFill>
                  <a:schemeClr val="tx1"/>
                </a:solidFill>
                <a:latin typeface="Arial" panose="020B0604020202020204" pitchFamily="34" charset="0"/>
                <a:ea typeface="MS PMincho" panose="02020600040205080304" pitchFamily="18" charset="-128"/>
                <a:cs typeface="Arial" panose="020B0604020202020204" pitchFamily="34" charset="0"/>
              </a:defRPr>
            </a:lvl7pPr>
            <a:lvl8pPr marL="3354359" indent="-226461" eaLnBrk="0" fontAlgn="base" hangingPunct="0">
              <a:spcBef>
                <a:spcPct val="30000"/>
              </a:spcBef>
              <a:spcAft>
                <a:spcPct val="0"/>
              </a:spcAft>
              <a:defRPr kumimoji="1" sz="1100">
                <a:solidFill>
                  <a:schemeClr val="tx1"/>
                </a:solidFill>
                <a:latin typeface="Arial" panose="020B0604020202020204" pitchFamily="34" charset="0"/>
                <a:ea typeface="MS PMincho" panose="02020600040205080304" pitchFamily="18" charset="-128"/>
                <a:cs typeface="Arial" panose="020B0604020202020204" pitchFamily="34" charset="0"/>
              </a:defRPr>
            </a:lvl8pPr>
            <a:lvl9pPr marL="3792082" indent="-226461" eaLnBrk="0" fontAlgn="base" hangingPunct="0">
              <a:spcBef>
                <a:spcPct val="30000"/>
              </a:spcBef>
              <a:spcAft>
                <a:spcPct val="0"/>
              </a:spcAft>
              <a:defRPr kumimoji="1" sz="1100">
                <a:solidFill>
                  <a:schemeClr val="tx1"/>
                </a:solidFill>
                <a:latin typeface="Arial" panose="020B0604020202020204" pitchFamily="34" charset="0"/>
                <a:ea typeface="MS PMincho" panose="02020600040205080304" pitchFamily="18" charset="-128"/>
                <a:cs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3ABBF6-98F3-42AD-9768-30C3065926AB}" type="slidenum">
              <a:rPr kumimoji="1" lang="ar-SA" altLang="ja-JP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50" charset="-128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en-US" altLang="ja-JP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S PGothic" panose="020B0600070205080204" pitchFamily="50" charset="-128"/>
              <a:cs typeface="Arial" panose="020B0604020202020204" pitchFamily="34" charset="0"/>
            </a:endParaRPr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945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E6D798-0D31-0647-AB71-9E94307BC9C4}" type="slidenum">
              <a:rPr lang="en-US"/>
              <a:pPr/>
              <a:t>10</a:t>
            </a:fld>
            <a:endParaRPr lang="en-US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228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41FE78-3ECD-CD47-AF85-D701825482C7}" type="slidenum">
              <a:rPr lang="en-US"/>
              <a:pPr/>
              <a:t>12</a:t>
            </a:fld>
            <a:endParaRPr 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25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</a:t>
            </a:r>
            <a:endParaRPr lang="ar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C79BAC-E458-48CA-A9D8-52EDEC54CA80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2460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384C32A9-5A2D-B045-843B-D06D034130F2}" type="slidenum">
              <a:rPr lang="en-US" sz="1200"/>
              <a:pPr eaLnBrk="1" hangingPunct="1"/>
              <a:t>52</a:t>
            </a:fld>
            <a:endParaRPr lang="en-US" sz="1200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710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CE933F43-4F06-6E4C-A88E-635F26D155D2}" type="slidenum">
              <a:rPr lang="en-US" sz="1200"/>
              <a:pPr eaLnBrk="1" hangingPunct="1"/>
              <a:t>57</a:t>
            </a:fld>
            <a:endParaRPr lang="en-US" sz="1200"/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371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BD25FDE2-ADBD-4DF9-B49B-02D53DD39EC8}"/>
              </a:ext>
            </a:extLst>
          </p:cNvPr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5" name="Group 18">
            <a:extLst>
              <a:ext uri="{FF2B5EF4-FFF2-40B4-BE49-F238E27FC236}">
                <a16:creationId xmlns:a16="http://schemas.microsoft.com/office/drawing/2014/main" id="{965A2192-06AA-4DC2-9C38-B7A4AF7B606E}"/>
              </a:ext>
            </a:extLst>
          </p:cNvPr>
          <p:cNvGrpSpPr>
            <a:grpSpLocks/>
          </p:cNvGrpSpPr>
          <p:nvPr/>
        </p:nvGrpSpPr>
        <p:grpSpPr bwMode="auto">
          <a:xfrm>
            <a:off x="-3175" y="4953000"/>
            <a:ext cx="9147175" cy="1911350"/>
            <a:chOff x="-3765" y="4832896"/>
            <a:chExt cx="9147765" cy="2032192"/>
          </a:xfrm>
        </p:grpSpPr>
        <p:sp>
          <p:nvSpPr>
            <p:cNvPr id="6" name="Freeform 19">
              <a:extLst>
                <a:ext uri="{FF2B5EF4-FFF2-40B4-BE49-F238E27FC236}">
                  <a16:creationId xmlns:a16="http://schemas.microsoft.com/office/drawing/2014/main" id="{6F71FBDD-B5AC-45D8-B83B-638E545CD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7032" y="4832896"/>
              <a:ext cx="7456968" cy="51817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7" name="Freeform 20">
              <a:extLst>
                <a:ext uri="{FF2B5EF4-FFF2-40B4-BE49-F238E27FC236}">
                  <a16:creationId xmlns:a16="http://schemas.microsoft.com/office/drawing/2014/main" id="{64A36D61-692E-4257-8536-3ECD2167EB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26" y="5135025"/>
              <a:ext cx="9108074" cy="838869"/>
            </a:xfrm>
            <a:custGeom>
              <a:avLst/>
              <a:gdLst>
                <a:gd name="T0" fmla="*/ 0 w 5760"/>
                <a:gd name="T1" fmla="*/ 0 h 528"/>
                <a:gd name="T2" fmla="*/ 2147483647 w 5760"/>
                <a:gd name="T3" fmla="*/ 0 h 528"/>
                <a:gd name="T4" fmla="*/ 2147483647 w 5760"/>
                <a:gd name="T5" fmla="*/ 1332767423 h 528"/>
                <a:gd name="T6" fmla="*/ 120019431 w 5760"/>
                <a:gd name="T7" fmla="*/ 0 h 5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760"/>
                <a:gd name="T13" fmla="*/ 0 h 528"/>
                <a:gd name="T14" fmla="*/ 5760 w 5760"/>
                <a:gd name="T15" fmla="*/ 528 h 5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2">
              <a:extLst>
                <a:ext uri="{FF2B5EF4-FFF2-40B4-BE49-F238E27FC236}">
                  <a16:creationId xmlns:a16="http://schemas.microsoft.com/office/drawing/2014/main" id="{0402CD40-DCE6-498C-86AC-45A4D25EFA4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1CD8237-88A7-4B54-8ECB-10FD290AC721}"/>
                </a:ext>
              </a:extLst>
            </p:cNvPr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anchor="b"/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Date Placeholder 29">
            <a:extLst>
              <a:ext uri="{FF2B5EF4-FFF2-40B4-BE49-F238E27FC236}">
                <a16:creationId xmlns:a16="http://schemas.microsoft.com/office/drawing/2014/main" id="{6C7554E6-437B-4ED9-AD77-904754ED7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70325C5B-4E05-4BD8-9921-359D578AFB6B}" type="datetime1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13" name="Slide Number Placeholder 26">
            <a:extLst>
              <a:ext uri="{FF2B5EF4-FFF2-40B4-BE49-F238E27FC236}">
                <a16:creationId xmlns:a16="http://schemas.microsoft.com/office/drawing/2014/main" id="{9E94122A-E690-48D6-A1AB-F4505CB6B86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75AE519-06ED-417B-BC0D-8E4CBAA7280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4" name="Footer Placeholder 18">
            <a:extLst>
              <a:ext uri="{FF2B5EF4-FFF2-40B4-BE49-F238E27FC236}">
                <a16:creationId xmlns:a16="http://schemas.microsoft.com/office/drawing/2014/main" id="{9C31C1FA-9BDF-41E7-B753-B64C3DCE7D8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743200" y="6408738"/>
            <a:ext cx="3987800" cy="365125"/>
          </a:xfrm>
        </p:spPr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© Copyright 1992-2014 by Pearson Education,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03725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F3E64548-BFBA-4EEE-AAB6-8DB59F5F8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F623B2-38AA-42FF-B446-DF77529E5CF8}" type="datetime1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5" name="Footer Placeholder 21">
            <a:extLst>
              <a:ext uri="{FF2B5EF4-FFF2-40B4-BE49-F238E27FC236}">
                <a16:creationId xmlns:a16="http://schemas.microsoft.com/office/drawing/2014/main" id="{8897E9C0-E1F2-4C15-ADDC-7215CBF61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© Copyright 1992-2014 </a:t>
            </a:r>
            <a:r>
              <a:rPr lang="en-US" dirty="0" smtClean="0"/>
              <a:t>b </a:t>
            </a:r>
            <a:r>
              <a:rPr lang="en-US" dirty="0"/>
              <a:t>Pearson Education, Inc. All Rights Reserved.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7D18CD95-943F-4784-86C8-8A7AC2E9A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8DFA204-13E9-4A8E-8905-11188692A89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0558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1BA80D7C-9138-46A5-9B64-106D615BB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F44C36-3BB7-4A6F-9A9A-9B2A16B7B1AF}" type="datetime1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5" name="Footer Placeholder 21">
            <a:extLst>
              <a:ext uri="{FF2B5EF4-FFF2-40B4-BE49-F238E27FC236}">
                <a16:creationId xmlns:a16="http://schemas.microsoft.com/office/drawing/2014/main" id="{E71146DA-C285-4660-80CA-CCB909534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Copyright 1992-2014 by Pearson Education, Inc. All Rights Reserved.</a:t>
            </a:r>
          </a:p>
        </p:txBody>
      </p:sp>
      <p:sp>
        <p:nvSpPr>
          <p:cNvPr id="6" name="Slide Number Placeholder 17">
            <a:extLst>
              <a:ext uri="{FF2B5EF4-FFF2-40B4-BE49-F238E27FC236}">
                <a16:creationId xmlns:a16="http://schemas.microsoft.com/office/drawing/2014/main" id="{EDD82CB3-03C0-4743-BD5E-E5BE5C82A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BD41C7-1D01-45AF-9031-415134B419B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548881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752601"/>
            <a:ext cx="7772400" cy="2171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4076701"/>
            <a:ext cx="7772400" cy="2171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3406143" y="3406142"/>
            <a:ext cx="68580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508000"/>
            <a:ext cx="7467600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970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1309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323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651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514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8846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2044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0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Font typeface="Wingdings" pitchFamily="2" charset="2"/>
              <a:buChar char="§"/>
              <a:defRPr/>
            </a:lvl2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0E19368-F5DD-46B2-9C3F-820634C1A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  <a:extLst/>
          </a:lstStyle>
          <a:p>
            <a:pPr>
              <a:defRPr/>
            </a:pPr>
            <a:fld id="{8B9544C5-9483-4918-A0DA-AA532E8BC93B}" type="datetime1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028B023-18AB-41C6-8447-8022A3588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0" y="6408738"/>
            <a:ext cx="2616200" cy="365125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© Copyright 1992-2014 by Pearson Education, Inc. All Rights Reserved.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0005000-99DD-49C7-B436-1C4AF5505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BB6F6-A733-4962-B501-9821071239F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096000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5326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643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9629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2246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ar-EG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0073FA-EB90-4B62-8CA6-77DE7C83D7C6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966341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1620"/>
            <a:ext cx="8350250" cy="81915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524589-E062-4A27-A027-BA3627A04636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63319598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9C46DE-22C0-407B-B2CF-1A13C803F040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8690153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650" y="806450"/>
            <a:ext cx="4248150" cy="5556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06450"/>
            <a:ext cx="4248150" cy="5556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9BD10E-3CE7-4946-8078-87D47129396D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7293026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93610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D6F146-05BA-4749-BC6E-FBC1C34AE116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2263638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D79D4B-0281-46A7-B91B-3B870C30D353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541911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16">
            <a:extLst>
              <a:ext uri="{FF2B5EF4-FFF2-40B4-BE49-F238E27FC236}">
                <a16:creationId xmlns:a16="http://schemas.microsoft.com/office/drawing/2014/main" id="{D9D20258-1276-4C90-811A-2A1D296A3541}"/>
              </a:ext>
            </a:extLst>
          </p:cNvPr>
          <p:cNvSpPr/>
          <p:nvPr/>
        </p:nvSpPr>
        <p:spPr>
          <a:xfrm>
            <a:off x="3636963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Chevron 18">
            <a:extLst>
              <a:ext uri="{FF2B5EF4-FFF2-40B4-BE49-F238E27FC236}">
                <a16:creationId xmlns:a16="http://schemas.microsoft.com/office/drawing/2014/main" id="{EAAABD35-43B2-49CD-A71A-6AFD9035CB20}"/>
              </a:ext>
            </a:extLst>
          </p:cNvPr>
          <p:cNvSpPr/>
          <p:nvPr/>
        </p:nvSpPr>
        <p:spPr>
          <a:xfrm>
            <a:off x="3449638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anchor="b"/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8E550609-C30E-4C9E-AE7D-B50D230FD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  <a:extLst/>
          </a:lstStyle>
          <a:p>
            <a:pPr>
              <a:defRPr/>
            </a:pPr>
            <a:fld id="{3A2B324F-7DD0-4E53-9909-8BBBD7E259A3}" type="datetime1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20443C0-1E29-4553-8E17-8CBB82686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© Copyright 1992-2014 by Pearson Education, Inc. All Rights Reserved.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D2E521F-B8E9-4C80-A86A-5D62F916F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A1345C-B63E-4368-8275-624EB3E9FF4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3575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0421D8-5F58-4343-A04C-B31E7B470771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71123704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797F5E-9858-415D-B437-B71D8FBC26E3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092845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ar-EG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D6CF6E-1A62-4F32-AA20-325BD91289AE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309482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76112E-6F9C-40CB-AD9B-E0F7F91E29AF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2328796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4175" y="95250"/>
            <a:ext cx="2162175" cy="62674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650" y="95250"/>
            <a:ext cx="6334125" cy="6267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E8005B-ADAB-4FC5-8428-2539F74F7A36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0834043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0" y="95250"/>
            <a:ext cx="8223250" cy="5778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47650" y="806450"/>
            <a:ext cx="4248150" cy="555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06450"/>
            <a:ext cx="4248150" cy="555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6A25D0-0B84-4BC7-8FA0-5A8BF76CF2A3}" type="slidenum">
              <a:rPr lang="ar-SA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87360739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1295400"/>
            <a:ext cx="6932613" cy="21145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1A932D-9458-453E-9B13-28249827DA9A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82176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AD2BB2-57EE-4BC5-B4A3-79B78E855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  <a:extLst/>
          </a:lstStyle>
          <a:p>
            <a:pPr>
              <a:defRPr/>
            </a:pPr>
            <a:fld id="{95513E44-648A-4E70-92B9-7DFC05BFFF14}" type="datetime1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A17B79-9248-439F-8956-44249D501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© Copyright 1992-2014 by Pearson Education, Inc.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A14FD7-2763-454B-B458-B3858EEA9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9855D8A-A903-462E-A441-2290E5BC366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9993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83F6E9-398D-454F-8D19-198056021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  <a:extLst/>
          </a:lstStyle>
          <a:p>
            <a:pPr>
              <a:defRPr/>
            </a:pPr>
            <a:fld id="{D01E4843-B0B6-4611-9415-067AD40D6BF3}" type="datetime1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AD5E64-0AD1-45FA-9DE0-A203B947E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1DCD9A-B6AE-4FBE-83DA-6939BD2C149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83869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3D6138-F871-4C47-AC8B-BEEE56B03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  <a:extLst/>
          </a:lstStyle>
          <a:p>
            <a:pPr>
              <a:defRPr/>
            </a:pPr>
            <a:fld id="{938EE717-B75C-4E51-A322-3A8E1DB32937}" type="datetime1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81A1EF-8965-4D45-8AAD-715938840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© Copyright 1992-2014 by Pearson Education, Inc.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34201-6FD2-4A37-A926-E536C03FC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D47BF3-DB78-4172-8A13-FB7BF58FD83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3397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17">
            <a:extLst>
              <a:ext uri="{FF2B5EF4-FFF2-40B4-BE49-F238E27FC236}">
                <a16:creationId xmlns:a16="http://schemas.microsoft.com/office/drawing/2014/main" id="{AD6CF5A6-B96C-446E-81A8-FB1E6E22B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940066-17C5-4C1C-837B-3144FA92FF8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94282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9958DB-84D6-4FB7-B1FB-7431BE81C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  <a:extLst/>
          </a:lstStyle>
          <a:p>
            <a:pPr>
              <a:defRPr/>
            </a:pPr>
            <a:fld id="{46E6775F-41D3-4D6B-A084-EC58E058EBEC}" type="datetime1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D9626-81BA-405F-9F24-170985BF4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© Copyright 1992-2014 by Pearson Education, Inc.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3BAE21-D40C-430C-B8E0-C75C96616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17013B-B915-49E3-BF9A-76BAC133CA0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7560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6">
            <a:extLst>
              <a:ext uri="{FF2B5EF4-FFF2-40B4-BE49-F238E27FC236}">
                <a16:creationId xmlns:a16="http://schemas.microsoft.com/office/drawing/2014/main" id="{47EE4CB1-E421-4A7A-BF17-E768B6C0E6B0}"/>
              </a:ext>
            </a:extLst>
          </p:cNvPr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6" name="Freeform 18">
            <a:extLst>
              <a:ext uri="{FF2B5EF4-FFF2-40B4-BE49-F238E27FC236}">
                <a16:creationId xmlns:a16="http://schemas.microsoft.com/office/drawing/2014/main" id="{24426E58-0209-4FD3-B370-EC4D6A698B37}"/>
              </a:ext>
            </a:extLst>
          </p:cNvPr>
          <p:cNvSpPr>
            <a:spLocks/>
          </p:cNvSpPr>
          <p:nvPr/>
        </p:nvSpPr>
        <p:spPr bwMode="auto">
          <a:xfrm>
            <a:off x="485775" y="5938838"/>
            <a:ext cx="3690938" cy="933450"/>
          </a:xfrm>
          <a:custGeom>
            <a:avLst/>
            <a:gdLst>
              <a:gd name="T0" fmla="*/ 0 w 5591"/>
              <a:gd name="T1" fmla="*/ 0 h 588"/>
              <a:gd name="T2" fmla="*/ 2147483647 w 5591"/>
              <a:gd name="T3" fmla="*/ 0 h 588"/>
              <a:gd name="T4" fmla="*/ 2147483647 w 5591"/>
              <a:gd name="T5" fmla="*/ 1330642500 h 588"/>
              <a:gd name="T6" fmla="*/ 20919056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94414BF0-D884-449D-8026-D6C4E9D569F4}"/>
              </a:ext>
            </a:extLst>
          </p:cNvPr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4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3D6D6E-2608-4017-9481-006C9208386E}"/>
              </a:ext>
            </a:extLst>
          </p:cNvPr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22">
            <a:extLst>
              <a:ext uri="{FF2B5EF4-FFF2-40B4-BE49-F238E27FC236}">
                <a16:creationId xmlns:a16="http://schemas.microsoft.com/office/drawing/2014/main" id="{08E16FCA-A445-47C2-9687-97264D32853E}"/>
              </a:ext>
            </a:extLst>
          </p:cNvPr>
          <p:cNvSpPr/>
          <p:nvPr/>
        </p:nvSpPr>
        <p:spPr>
          <a:xfrm>
            <a:off x="8664575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Chevron 23">
            <a:extLst>
              <a:ext uri="{FF2B5EF4-FFF2-40B4-BE49-F238E27FC236}">
                <a16:creationId xmlns:a16="http://schemas.microsoft.com/office/drawing/2014/main" id="{6943D51B-F65D-4B9A-BC61-5ED80B01FF9A}"/>
              </a:ext>
            </a:extLst>
          </p:cNvPr>
          <p:cNvSpPr/>
          <p:nvPr/>
        </p:nvSpPr>
        <p:spPr>
          <a:xfrm>
            <a:off x="8477250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tIns="0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36E30BD4-0713-41F0-9F14-47FD649E4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04E44951-9209-426F-A08B-2D02DE618D38}" type="datetime1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2CABDBB9-6645-4965-8014-EECEAD3FD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13" y="6408738"/>
            <a:ext cx="235108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© Copyright 1992-2014 by Pearson Education, Inc. All Rights Reserved.</a:t>
            </a:r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C170C99D-8F00-4B65-9B8E-4A0100DD3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8C208BA-57FA-45A3-85E9-51C11D5B46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9497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>
            <a:extLst>
              <a:ext uri="{FF2B5EF4-FFF2-40B4-BE49-F238E27FC236}">
                <a16:creationId xmlns:a16="http://schemas.microsoft.com/office/drawing/2014/main" id="{D900DCC5-190A-439C-B4B0-C8CB5FABD64D}"/>
              </a:ext>
            </a:extLst>
          </p:cNvPr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027" name="Freeform 11">
            <a:extLst>
              <a:ext uri="{FF2B5EF4-FFF2-40B4-BE49-F238E27FC236}">
                <a16:creationId xmlns:a16="http://schemas.microsoft.com/office/drawing/2014/main" id="{97C957EB-5BE5-474A-A83C-5D5B7DA3675A}"/>
              </a:ext>
            </a:extLst>
          </p:cNvPr>
          <p:cNvSpPr>
            <a:spLocks/>
          </p:cNvSpPr>
          <p:nvPr/>
        </p:nvSpPr>
        <p:spPr bwMode="auto">
          <a:xfrm>
            <a:off x="485775" y="5938838"/>
            <a:ext cx="3690938" cy="933450"/>
          </a:xfrm>
          <a:custGeom>
            <a:avLst/>
            <a:gdLst>
              <a:gd name="T0" fmla="*/ 0 w 5591"/>
              <a:gd name="T1" fmla="*/ 0 h 588"/>
              <a:gd name="T2" fmla="*/ 2147483647 w 5591"/>
              <a:gd name="T3" fmla="*/ 0 h 588"/>
              <a:gd name="T4" fmla="*/ 2147483647 w 5591"/>
              <a:gd name="T5" fmla="*/ 1330642500 h 588"/>
              <a:gd name="T6" fmla="*/ 20919056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F381C3EC-397E-4337-AE01-6F5C24FA69CC}"/>
              </a:ext>
            </a:extLst>
          </p:cNvPr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4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6A92946-828D-4040-A7B3-9E9DF504743B}"/>
              </a:ext>
            </a:extLst>
          </p:cNvPr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699F59E1-02E3-431E-8C9F-79D1096A0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33" name="Text Placeholder 29">
            <a:extLst>
              <a:ext uri="{FF2B5EF4-FFF2-40B4-BE49-F238E27FC236}">
                <a16:creationId xmlns:a16="http://schemas.microsoft.com/office/drawing/2014/main" id="{A4512E88-2E26-4CFE-8AAB-8CF1E9EEBFB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481138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3F951EE-2BA8-458F-AD82-66ADAC8807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727825" y="6408738"/>
            <a:ext cx="1919288" cy="365125"/>
          </a:xfrm>
          <a:prstGeom prst="rect">
            <a:avLst/>
          </a:prstGeom>
        </p:spPr>
        <p:txBody>
          <a:bodyPr vert="horz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 smtClean="0">
                <a:solidFill>
                  <a:schemeClr val="tx1"/>
                </a:solidFill>
                <a:latin typeface="+mn-lt"/>
                <a:cs typeface="+mn-cs"/>
              </a:defRPr>
            </a:lvl1pPr>
            <a:extLst/>
          </a:lstStyle>
          <a:p>
            <a:pPr>
              <a:defRPr/>
            </a:pPr>
            <a:fld id="{1C212B47-5913-4F56-9143-23F984DF7BFE}" type="datetime1">
              <a:rPr lang="en-US"/>
              <a:pPr>
                <a:defRPr/>
              </a:pPr>
              <a:t>5/4/2023</a:t>
            </a:fld>
            <a:endParaRPr lang="en-US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E4D550B4-EB4D-4773-A881-C12148A20A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62400" y="6408738"/>
            <a:ext cx="2768600" cy="365125"/>
          </a:xfrm>
          <a:prstGeom prst="rect">
            <a:avLst/>
          </a:prstGeom>
        </p:spPr>
        <p:txBody>
          <a:bodyPr vert="horz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chemeClr val="tx1"/>
                </a:solidFill>
                <a:latin typeface="+mn-lt"/>
                <a:cs typeface="+mn-cs"/>
              </a:defRPr>
            </a:lvl1pPr>
            <a:extLst/>
          </a:lstStyle>
          <a:p>
            <a:pPr>
              <a:defRPr/>
            </a:pPr>
            <a:r>
              <a:rPr lang="en-US"/>
              <a:t>© Copyright 1992-2014 by Pearson Education, Inc. All Rights Reserved.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0947CF49-CB39-4996-B231-A7C852AD4D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Lucida Sans Unicode" panose="020B0602030504020204" pitchFamily="34" charset="0"/>
              </a:defRPr>
            </a:lvl1pPr>
          </a:lstStyle>
          <a:p>
            <a:fld id="{DC1A3759-424A-40EC-8E99-23D64786736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42" r:id="rId7"/>
    <p:sldLayoutId id="2147483752" r:id="rId8"/>
    <p:sldLayoutId id="2147483753" r:id="rId9"/>
    <p:sldLayoutId id="2147483743" r:id="rId10"/>
    <p:sldLayoutId id="2147483744" r:id="rId11"/>
    <p:sldLayoutId id="2147483780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9pPr>
      <a:extLst/>
    </p:titleStyle>
    <p:bodyStyle>
      <a:lvl1pPr marL="365125" indent="-255588" algn="l" rtl="0" eaLnBrk="0" fontAlgn="base" hangingPunct="0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panose="05040102010807070707" pitchFamily="18" charset="2"/>
        <a:buChar char="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0713" indent="-228600" algn="l" rtl="0" eaLnBrk="0" fontAlgn="base" hangingPunct="0">
        <a:spcBef>
          <a:spcPts val="325"/>
        </a:spcBef>
        <a:spcAft>
          <a:spcPct val="0"/>
        </a:spcAft>
        <a:buClr>
          <a:schemeClr val="accent1"/>
        </a:buClr>
        <a:buFont typeface="Verdana" panose="020B0604030504040204" pitchFamily="34" charset="0"/>
        <a:buChar char="◦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8838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panose="05020102010507070707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571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0" y="0"/>
            <a:ext cx="9144000" cy="914400"/>
          </a:xfrm>
          <a:prstGeom prst="rect">
            <a:avLst/>
          </a:prstGeom>
          <a:solidFill>
            <a:srgbClr val="4A5D29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9pPr>
          </a:lstStyle>
          <a:p>
            <a:pPr eaLnBrk="1" hangingPunct="1">
              <a:defRPr/>
            </a:pPr>
            <a:endParaRPr kumimoji="0" lang="en-US" sz="2400"/>
          </a:p>
        </p:txBody>
      </p:sp>
      <p:sp>
        <p:nvSpPr>
          <p:cNvPr id="205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51620"/>
            <a:ext cx="8350250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 タイトルの書式設定</a:t>
            </a:r>
          </a:p>
        </p:txBody>
      </p:sp>
      <p:sp>
        <p:nvSpPr>
          <p:cNvPr id="205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47650" y="990600"/>
            <a:ext cx="8648700" cy="537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マスタ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1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4400" y="6477000"/>
            <a:ext cx="609600" cy="3810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tx1"/>
                </a:solidFill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9D9D7DC-64E0-4CB6-A746-DD461219138C}" type="slidenum">
              <a:rPr lang="ar-SA" altLang="ja-JP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152400" y="6400800"/>
            <a:ext cx="838004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1200" kern="1200" dirty="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  <a:cs typeface="+mn-cs"/>
              </a:rPr>
              <a:t>CCIS,</a:t>
            </a:r>
            <a:r>
              <a:rPr kumimoji="1" lang="en-US" sz="1200" kern="1200" baseline="0" dirty="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  <a:cs typeface="+mn-cs"/>
              </a:rPr>
              <a:t> </a:t>
            </a:r>
            <a:r>
              <a:rPr kumimoji="1" lang="en-US" sz="1200" kern="1200" dirty="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  <a:cs typeface="+mn-cs"/>
              </a:rPr>
              <a:t>Majmaah University</a:t>
            </a:r>
            <a:r>
              <a:rPr lang="en-US" altLang="en-US" sz="1200" dirty="0">
                <a:solidFill>
                  <a:schemeClr val="tx1"/>
                </a:solidFill>
              </a:rPr>
              <a:t>					</a:t>
            </a:r>
            <a:r>
              <a:rPr lang="en-US" altLang="en-US" sz="1200" dirty="0" smtClean="0">
                <a:solidFill>
                  <a:schemeClr val="tx1"/>
                </a:solidFill>
              </a:rPr>
              <a:t>	</a:t>
            </a:r>
            <a:r>
              <a:rPr lang="en-US" altLang="en-US" sz="1200" baseline="0" dirty="0" smtClean="0">
                <a:solidFill>
                  <a:schemeClr val="tx1"/>
                </a:solidFill>
              </a:rPr>
              <a:t>CS 464: NLP</a:t>
            </a:r>
            <a:endParaRPr kumimoji="1" lang="en-US" altLang="en-US" sz="1200" kern="1200" dirty="0">
              <a:solidFill>
                <a:schemeClr val="tx1"/>
              </a:solidFill>
              <a:latin typeface="Arial" panose="020B0604020202020204" pitchFamily="34" charset="0"/>
              <a:ea typeface="MS PGothic" panose="020B0600070205080204" pitchFamily="50" charset="-128"/>
              <a:cs typeface="+mn-cs"/>
            </a:endParaRPr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0" y="0"/>
            <a:ext cx="381000" cy="914400"/>
          </a:xfrm>
          <a:prstGeom prst="rect">
            <a:avLst/>
          </a:prstGeom>
          <a:solidFill>
            <a:srgbClr val="D4BC66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50" charset="-128"/>
              </a:defRPr>
            </a:lvl9pPr>
          </a:lstStyle>
          <a:p>
            <a:pPr eaLnBrk="1" hangingPunct="1">
              <a:defRPr/>
            </a:pPr>
            <a:endParaRPr kumimoji="0" lang="en-US" sz="2400"/>
          </a:p>
        </p:txBody>
      </p:sp>
    </p:spTree>
    <p:extLst>
      <p:ext uri="{BB962C8B-B14F-4D97-AF65-F5344CB8AC3E}">
        <p14:creationId xmlns:p14="http://schemas.microsoft.com/office/powerpoint/2010/main" val="1950525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pitchFamily="34" charset="0"/>
          <a:ea typeface="MS PGothic" pitchFamily="3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pitchFamily="34" charset="0"/>
          <a:ea typeface="MS PGothic" pitchFamily="3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pitchFamily="34" charset="0"/>
          <a:ea typeface="MS PGothic" pitchFamily="3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pitchFamily="34" charset="0"/>
          <a:ea typeface="MS PGothic" pitchFamily="34" charset="-128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pitchFamily="34" charset="0"/>
          <a:ea typeface="MS PGothic" pitchFamily="34" charset="-128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pitchFamily="34" charset="0"/>
          <a:ea typeface="MS PGothic" pitchFamily="34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pitchFamily="34" charset="0"/>
          <a:ea typeface="MS PGothic" pitchFamily="34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2800">
          <a:solidFill>
            <a:schemeClr val="bg1"/>
          </a:solidFill>
          <a:latin typeface="Arial" pitchFamily="34" charset="0"/>
          <a:ea typeface="MS PGothic" pitchFamily="34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6B0029"/>
        </a:buClr>
        <a:buFont typeface="Wingdings" panose="05000000000000000000" pitchFamily="2" charset="2"/>
        <a:buChar char="§"/>
        <a:defRPr kumimoji="1" sz="26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>
            <a:lumMod val="75000"/>
          </a:schemeClr>
        </a:buClr>
        <a:buFont typeface="Arial" panose="020B0604020202020204" pitchFamily="34" charset="0"/>
        <a:buChar char="•"/>
        <a:defRPr kumimoji="1" sz="22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­"/>
        <a:defRPr kumimoji="1"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▫"/>
        <a:defRPr kumimoji="1" sz="18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panose="020B0604020202020204" pitchFamily="34" charset="0"/>
        <a:buChar char="▪"/>
        <a:defRPr kumimoji="1"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ar-EG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4.w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16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8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7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9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1.w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20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3.w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22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24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25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26.wmf"/><Relationship Id="rId4" Type="http://schemas.openxmlformats.org/officeDocument/2006/relationships/oleObject" Target="../embeddings/oleObject14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9.png"/><Relationship Id="rId4" Type="http://schemas.openxmlformats.org/officeDocument/2006/relationships/image" Target="../media/image28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9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31.wmf"/><Relationship Id="rId5" Type="http://schemas.openxmlformats.org/officeDocument/2006/relationships/oleObject" Target="../embeddings/oleObject18.bin"/><Relationship Id="rId4" Type="http://schemas.openxmlformats.org/officeDocument/2006/relationships/image" Target="../media/image30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33.w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32.w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5.wmf"/><Relationship Id="rId5" Type="http://schemas.openxmlformats.org/officeDocument/2006/relationships/oleObject" Target="../embeddings/oleObject22.bin"/><Relationship Id="rId4" Type="http://schemas.openxmlformats.org/officeDocument/2006/relationships/image" Target="../media/image34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8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40.wmf"/><Relationship Id="rId5" Type="http://schemas.openxmlformats.org/officeDocument/2006/relationships/oleObject" Target="../embeddings/oleObject24.bin"/><Relationship Id="rId4" Type="http://schemas.openxmlformats.org/officeDocument/2006/relationships/image" Target="../media/image39.w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41.w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mpqa.cs.pitt.edu/lexicons/subj_lexicon/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jh.harvard.edu/~inquirer/homecat.htm" TargetMode="External"/><Relationship Id="rId2" Type="http://schemas.openxmlformats.org/officeDocument/2006/relationships/hyperlink" Target="http://www.wjh.harvard.edu/~inquir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wjh.harvard.edu/~inquirer/inquirerbasic.xls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 bwMode="auto">
          <a:xfrm>
            <a:off x="457200" y="838200"/>
            <a:ext cx="8229600" cy="237626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800" b="1" dirty="0"/>
              <a:t>CS </a:t>
            </a:r>
            <a:r>
              <a:rPr lang="en-US" sz="4800" b="1" dirty="0" smtClean="0"/>
              <a:t>463</a:t>
            </a:r>
            <a:r>
              <a:rPr lang="en-US" sz="4800" b="1" dirty="0"/>
              <a:t/>
            </a:r>
            <a:br>
              <a:rPr lang="en-US" sz="4800" b="1" dirty="0"/>
            </a:br>
            <a:r>
              <a:rPr lang="en-US" sz="4800" b="1" dirty="0" smtClean="0"/>
              <a:t>Natural Language Processing</a:t>
            </a:r>
            <a:endParaRPr lang="en-US" sz="4800" b="1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5037100"/>
            <a:ext cx="8382000" cy="960263"/>
          </a:xfrm>
        </p:spPr>
        <p:txBody>
          <a:bodyPr>
            <a:spAutoFit/>
          </a:bodyPr>
          <a:lstStyle/>
          <a:p>
            <a:pPr algn="ctr" eaLnBrk="1" hangingPunct="1"/>
            <a:r>
              <a:rPr lang="en-US" sz="2400" dirty="0">
                <a:solidFill>
                  <a:srgbClr val="002060"/>
                </a:solidFill>
              </a:rPr>
              <a:t>Dr. Saleh Haridy </a:t>
            </a:r>
          </a:p>
          <a:p>
            <a:pPr algn="ctr" eaLnBrk="1" hangingPunct="1"/>
            <a:endParaRPr lang="en-US" sz="900" dirty="0"/>
          </a:p>
          <a:p>
            <a:pPr algn="ctr" eaLnBrk="1" hangingPunct="1"/>
            <a:r>
              <a:rPr lang="en-US" sz="1800" dirty="0" smtClean="0"/>
              <a:t>2022-2023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4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940040" cy="1143000"/>
          </a:xfrm>
        </p:spPr>
        <p:txBody>
          <a:bodyPr>
            <a:normAutofit/>
          </a:bodyPr>
          <a:lstStyle/>
          <a:p>
            <a:r>
              <a:rPr lang="en-US" sz="2800" dirty="0"/>
              <a:t>Classification Methods: </a:t>
            </a:r>
            <a:r>
              <a:rPr lang="en-US" sz="2800" dirty="0" smtClean="0"/>
              <a:t>rule-based method</a:t>
            </a:r>
            <a:endParaRPr lang="en-US" sz="2800" dirty="0"/>
          </a:p>
        </p:txBody>
      </p:sp>
      <p:sp>
        <p:nvSpPr>
          <p:cNvPr id="27651" name="Rectangle 5"/>
          <p:cNvSpPr>
            <a:spLocks noGrp="1" noChangeArrowheads="1"/>
          </p:cNvSpPr>
          <p:nvPr>
            <p:ph idx="1"/>
          </p:nvPr>
        </p:nvSpPr>
        <p:spPr>
          <a:xfrm>
            <a:off x="495300" y="1676400"/>
            <a:ext cx="8321040" cy="3429000"/>
          </a:xfrm>
        </p:spPr>
        <p:txBody>
          <a:bodyPr/>
          <a:lstStyle/>
          <a:p>
            <a:r>
              <a:rPr lang="en-US" dirty="0">
                <a:latin typeface="Calibri" charset="0"/>
              </a:rPr>
              <a:t>Rules based on combinations of words or other features</a:t>
            </a:r>
          </a:p>
          <a:p>
            <a:pPr lvl="1"/>
            <a:r>
              <a:rPr lang="en-US" dirty="0">
                <a:latin typeface="Calibri" charset="0"/>
              </a:rPr>
              <a:t> spam: black-list-address OR (“dollars” AND “you have been selected”)</a:t>
            </a:r>
          </a:p>
          <a:p>
            <a:r>
              <a:rPr lang="en-US" dirty="0">
                <a:latin typeface="Calibri" charset="0"/>
              </a:rPr>
              <a:t>Accuracy can be high</a:t>
            </a:r>
          </a:p>
          <a:p>
            <a:pPr lvl="1"/>
            <a:r>
              <a:rPr lang="en-US" dirty="0">
                <a:latin typeface="Calibri" charset="0"/>
              </a:rPr>
              <a:t>If rules carefully refined by expert</a:t>
            </a:r>
          </a:p>
          <a:p>
            <a:r>
              <a:rPr lang="en-US" dirty="0">
                <a:latin typeface="Calibri" charset="0"/>
              </a:rPr>
              <a:t>But building and maintaining these rules is </a:t>
            </a:r>
            <a:r>
              <a:rPr lang="en-US" dirty="0" smtClean="0">
                <a:latin typeface="Calibri" charset="0"/>
              </a:rPr>
              <a:t>expensive and time consuming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1905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8229600" cy="1143000"/>
          </a:xfrm>
        </p:spPr>
        <p:txBody>
          <a:bodyPr>
            <a:normAutofit/>
          </a:bodyPr>
          <a:lstStyle/>
          <a:p>
            <a:r>
              <a:rPr lang="en-US" sz="2000" dirty="0"/>
              <a:t>Classification </a:t>
            </a:r>
            <a:r>
              <a:rPr lang="en-US" sz="2000" dirty="0" smtClean="0"/>
              <a:t>Methods: Supervised </a:t>
            </a:r>
            <a:r>
              <a:rPr lang="en-US" sz="2000" dirty="0"/>
              <a:t>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128" y="2057400"/>
            <a:ext cx="7543801" cy="3429000"/>
          </a:xfrm>
        </p:spPr>
        <p:txBody>
          <a:bodyPr/>
          <a:lstStyle/>
          <a:p>
            <a:r>
              <a:rPr lang="en-US" sz="3200" i="1" dirty="0">
                <a:latin typeface="Calibri" charset="0"/>
              </a:rPr>
              <a:t>Input: </a:t>
            </a:r>
          </a:p>
          <a:p>
            <a:pPr lvl="1"/>
            <a:r>
              <a:rPr lang="en-US" sz="2800" dirty="0">
                <a:latin typeface="Calibri" charset="0"/>
              </a:rPr>
              <a:t>a document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800" i="1" dirty="0">
                <a:latin typeface="Calibri" charset="0"/>
              </a:rPr>
              <a:t> </a:t>
            </a:r>
            <a:r>
              <a:rPr lang="en-US" sz="2800" dirty="0">
                <a:latin typeface="Calibri" charset="0"/>
                <a:ea typeface="ＭＳ Ｐゴシック" charset="0"/>
              </a:rPr>
              <a:t>a fixed set of classes 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800" i="1" dirty="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i="1" baseline="-25000" dirty="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  <a:endParaRPr lang="en-US" sz="2000" i="1" dirty="0">
              <a:solidFill>
                <a:srgbClr val="FF0000"/>
              </a:solidFill>
              <a:latin typeface="Calibri" charset="0"/>
            </a:endParaRPr>
          </a:p>
          <a:p>
            <a:pPr lvl="1"/>
            <a:r>
              <a:rPr lang="en-US" sz="2800" dirty="0">
                <a:latin typeface="Calibri" charset="0"/>
              </a:rPr>
              <a:t>A training set of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800" i="1" dirty="0">
                <a:latin typeface="Calibri" charset="0"/>
              </a:rPr>
              <a:t> </a:t>
            </a:r>
            <a:r>
              <a:rPr lang="en-US" sz="2800" dirty="0">
                <a:latin typeface="Calibri" charset="0"/>
              </a:rPr>
              <a:t>hand-labeled documents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</a:rPr>
              <a:t>(d</a:t>
            </a:r>
            <a:r>
              <a:rPr lang="en-US" sz="2800" i="1" baseline="-25000" dirty="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800" i="1" baseline="-25000" dirty="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</a:rPr>
              <a:t>),....,(</a:t>
            </a:r>
            <a:r>
              <a:rPr lang="en-US" sz="2800" i="1" dirty="0" err="1">
                <a:solidFill>
                  <a:srgbClr val="FF0000"/>
                </a:solidFill>
                <a:latin typeface="Calibri" charset="0"/>
              </a:rPr>
              <a:t>d</a:t>
            </a:r>
            <a:r>
              <a:rPr lang="en-US" sz="2800" i="1" baseline="-25000" dirty="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800" i="1" dirty="0" err="1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800" i="1" baseline="-25000" dirty="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</a:rPr>
              <a:t>)</a:t>
            </a:r>
          </a:p>
          <a:p>
            <a:r>
              <a:rPr lang="en-US" sz="3200" i="1" dirty="0">
                <a:latin typeface="Calibri" charset="0"/>
              </a:rPr>
              <a:t>Output: </a:t>
            </a:r>
          </a:p>
          <a:p>
            <a:pPr lvl="1"/>
            <a:r>
              <a:rPr lang="en-US" sz="2800" dirty="0">
                <a:latin typeface="Calibri" charset="0"/>
              </a:rPr>
              <a:t>a learned classifier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</a:rPr>
              <a:t>γ:d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sym typeface="Wingdings" charset="2"/>
              </a:rPr>
              <a:t> c</a:t>
            </a:r>
            <a:endParaRPr lang="en-US" sz="2800" i="1" dirty="0">
              <a:solidFill>
                <a:srgbClr val="FF0000"/>
              </a:solidFill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83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4"/>
          <p:cNvSpPr>
            <a:spLocks noGrp="1" noChangeArrowheads="1"/>
          </p:cNvSpPr>
          <p:nvPr>
            <p:ph type="title"/>
          </p:nvPr>
        </p:nvSpPr>
        <p:spPr>
          <a:xfrm>
            <a:off x="914400" y="1219200"/>
            <a:ext cx="7924800" cy="742950"/>
          </a:xfrm>
        </p:spPr>
        <p:txBody>
          <a:bodyPr>
            <a:normAutofit fontScale="90000"/>
          </a:bodyPr>
          <a:lstStyle/>
          <a:p>
            <a:r>
              <a:rPr lang="en-US" sz="3600"/>
              <a:t>Classification Methods:</a:t>
            </a:r>
            <a:br>
              <a:rPr lang="en-US" sz="3600"/>
            </a:br>
            <a:r>
              <a:rPr lang="en-US" sz="3600"/>
              <a:t>Supervised Machine Learning</a:t>
            </a:r>
          </a:p>
        </p:txBody>
      </p:sp>
      <p:sp>
        <p:nvSpPr>
          <p:cNvPr id="29699" name="Rectangle 5"/>
          <p:cNvSpPr>
            <a:spLocks noGrp="1" noChangeArrowheads="1"/>
          </p:cNvSpPr>
          <p:nvPr>
            <p:ph idx="1"/>
          </p:nvPr>
        </p:nvSpPr>
        <p:spPr>
          <a:xfrm>
            <a:off x="800100" y="2214893"/>
            <a:ext cx="7543801" cy="3429000"/>
          </a:xfrm>
        </p:spPr>
        <p:txBody>
          <a:bodyPr/>
          <a:lstStyle/>
          <a:p>
            <a:r>
              <a:rPr lang="en-US" sz="2800" dirty="0">
                <a:latin typeface="Calibri" charset="0"/>
              </a:rPr>
              <a:t>Any kind of classifier</a:t>
            </a:r>
          </a:p>
          <a:p>
            <a:pPr lvl="1"/>
            <a:r>
              <a:rPr lang="en-US" sz="2400" dirty="0">
                <a:latin typeface="Calibri" charset="0"/>
              </a:rPr>
              <a:t>Na</a:t>
            </a:r>
            <a:r>
              <a:rPr lang="fr-FR" sz="2400" dirty="0">
                <a:latin typeface="Calibri" charset="0"/>
              </a:rPr>
              <a:t>ï</a:t>
            </a:r>
            <a:r>
              <a:rPr lang="en-US" sz="2400" dirty="0" err="1">
                <a:latin typeface="Calibri" charset="0"/>
              </a:rPr>
              <a:t>ve</a:t>
            </a:r>
            <a:r>
              <a:rPr lang="en-US" sz="2400" dirty="0">
                <a:latin typeface="Calibri" charset="0"/>
              </a:rPr>
              <a:t> Bayes</a:t>
            </a:r>
          </a:p>
          <a:p>
            <a:pPr lvl="1"/>
            <a:r>
              <a:rPr lang="en-US" sz="2400" dirty="0">
                <a:latin typeface="Calibri" charset="0"/>
              </a:rPr>
              <a:t>Logistic regression</a:t>
            </a:r>
          </a:p>
          <a:p>
            <a:pPr lvl="1"/>
            <a:r>
              <a:rPr lang="en-US" sz="2400" dirty="0">
                <a:latin typeface="Calibri" charset="0"/>
              </a:rPr>
              <a:t>Neural </a:t>
            </a:r>
            <a:r>
              <a:rPr lang="en-US" sz="2400" dirty="0" smtClean="0">
                <a:latin typeface="Calibri" charset="0"/>
              </a:rPr>
              <a:t>networks</a:t>
            </a:r>
          </a:p>
          <a:p>
            <a:pPr lvl="1"/>
            <a:r>
              <a:rPr lang="en-US" sz="2400" dirty="0" smtClean="0">
                <a:latin typeface="Calibri" charset="0"/>
              </a:rPr>
              <a:t>Support-vector machine (SVM)</a:t>
            </a:r>
            <a:endParaRPr lang="en-US" sz="2400" dirty="0">
              <a:latin typeface="Calibri" charset="0"/>
            </a:endParaRPr>
          </a:p>
          <a:p>
            <a:pPr lvl="1"/>
            <a:r>
              <a:rPr lang="en-US" sz="2400" dirty="0">
                <a:latin typeface="Calibri" charset="0"/>
              </a:rPr>
              <a:t>k-Nearest </a:t>
            </a:r>
            <a:r>
              <a:rPr lang="en-US" sz="2400" dirty="0" smtClean="0">
                <a:latin typeface="Calibri" charset="0"/>
              </a:rPr>
              <a:t>Neighbors (KNN)</a:t>
            </a:r>
            <a:endParaRPr lang="en-US" sz="2400" dirty="0">
              <a:latin typeface="Calibri" charset="0"/>
            </a:endParaRPr>
          </a:p>
          <a:p>
            <a:pPr lvl="1"/>
            <a:r>
              <a:rPr lang="en-US" sz="2400" dirty="0">
                <a:latin typeface="Calibri" charset="0"/>
              </a:rPr>
              <a:t>…</a:t>
            </a:r>
          </a:p>
          <a:p>
            <a:pPr lvl="1"/>
            <a:endParaRPr lang="en-US" sz="10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4265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609600" y="1048011"/>
            <a:ext cx="8229600" cy="1143000"/>
          </a:xfrm>
        </p:spPr>
        <p:txBody>
          <a:bodyPr>
            <a:normAutofit/>
          </a:bodyPr>
          <a:lstStyle/>
          <a:p>
            <a:r>
              <a:rPr lang="en-US" sz="2400" dirty="0"/>
              <a:t>Naive Bayes Intuition</a:t>
            </a: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>
          <a:xfrm>
            <a:off x="685800" y="2411167"/>
            <a:ext cx="8001000" cy="3333750"/>
          </a:xfrm>
        </p:spPr>
        <p:txBody>
          <a:bodyPr/>
          <a:lstStyle/>
          <a:p>
            <a:r>
              <a:rPr lang="en-US" sz="3200" dirty="0">
                <a:latin typeface="Calibri" charset="0"/>
              </a:rPr>
              <a:t>Simple ("</a:t>
            </a:r>
            <a:r>
              <a:rPr lang="en-US" sz="3200" dirty="0">
                <a:solidFill>
                  <a:srgbClr val="FF0000"/>
                </a:solidFill>
                <a:latin typeface="Calibri" charset="0"/>
              </a:rPr>
              <a:t>naive</a:t>
            </a:r>
            <a:r>
              <a:rPr lang="en-US" sz="3200" dirty="0">
                <a:latin typeface="Calibri" charset="0"/>
              </a:rPr>
              <a:t>") classification method based on </a:t>
            </a:r>
            <a:r>
              <a:rPr lang="en-US" sz="3200" dirty="0">
                <a:solidFill>
                  <a:srgbClr val="FF0000"/>
                </a:solidFill>
                <a:latin typeface="Calibri" charset="0"/>
              </a:rPr>
              <a:t>Bayes</a:t>
            </a:r>
            <a:r>
              <a:rPr lang="en-US" sz="3200" dirty="0">
                <a:latin typeface="Calibri" charset="0"/>
              </a:rPr>
              <a:t> rule</a:t>
            </a:r>
          </a:p>
          <a:p>
            <a:r>
              <a:rPr lang="en-US" sz="3200" dirty="0">
                <a:latin typeface="Calibri" charset="0"/>
              </a:rPr>
              <a:t>Relies on very simple representation of document</a:t>
            </a:r>
          </a:p>
          <a:p>
            <a:pPr lvl="1"/>
            <a:r>
              <a:rPr lang="en-US" sz="3200" b="1" dirty="0">
                <a:latin typeface="Calibri" charset="0"/>
              </a:rPr>
              <a:t>Bag of words</a:t>
            </a:r>
          </a:p>
          <a:p>
            <a:endParaRPr lang="en-US" sz="2800" dirty="0">
              <a:latin typeface="Calibri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57200" y="414713"/>
            <a:ext cx="58803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Calibri (Headings)"/>
                <a:cs typeface="Calibri (Headings)"/>
              </a:rPr>
              <a:t>Text Classification and Na</a:t>
            </a:r>
            <a:r>
              <a:rPr lang="fr-FR" sz="2800" dirty="0">
                <a:latin typeface="Calibri (Headings)"/>
                <a:cs typeface="Calibri (Headings)"/>
              </a:rPr>
              <a:t>i</a:t>
            </a:r>
            <a:r>
              <a:rPr lang="en-US" sz="2800" dirty="0" err="1">
                <a:latin typeface="Calibri (Headings)"/>
                <a:cs typeface="Calibri (Headings)"/>
              </a:rPr>
              <a:t>ve</a:t>
            </a:r>
            <a:r>
              <a:rPr lang="en-US" sz="2800" dirty="0">
                <a:latin typeface="Calibri (Headings)"/>
                <a:cs typeface="Calibri (Headings)"/>
              </a:rPr>
              <a:t> Bayes</a:t>
            </a:r>
            <a:endParaRPr lang="ar-SA" sz="2800" dirty="0"/>
          </a:p>
        </p:txBody>
      </p:sp>
    </p:spTree>
    <p:extLst>
      <p:ext uri="{BB962C8B-B14F-4D97-AF65-F5344CB8AC3E}">
        <p14:creationId xmlns:p14="http://schemas.microsoft.com/office/powerpoint/2010/main" val="3583058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470" y="506412"/>
            <a:ext cx="8112929" cy="742950"/>
          </a:xfrm>
        </p:spPr>
        <p:txBody>
          <a:bodyPr>
            <a:normAutofit fontScale="90000"/>
          </a:bodyPr>
          <a:lstStyle/>
          <a:p>
            <a:r>
              <a:rPr lang="en-US" dirty="0"/>
              <a:t>The Bag of Words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2556"/>
          <a:stretch/>
        </p:blipFill>
        <p:spPr>
          <a:xfrm>
            <a:off x="304800" y="1524000"/>
            <a:ext cx="2496312" cy="5143500"/>
          </a:xfrm>
          <a:prstGeom prst="rect">
            <a:avLst/>
          </a:prstGeom>
        </p:spPr>
      </p:pic>
      <p:pic>
        <p:nvPicPr>
          <p:cNvPr id="6" name="Picture 5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68" r="-2024"/>
          <a:stretch/>
        </p:blipFill>
        <p:spPr>
          <a:xfrm>
            <a:off x="6690022" y="1600200"/>
            <a:ext cx="2377779" cy="4533900"/>
          </a:xfrm>
          <a:prstGeom prst="rect">
            <a:avLst/>
          </a:prstGeom>
        </p:spPr>
      </p:pic>
      <p:pic>
        <p:nvPicPr>
          <p:cNvPr id="7" name="Picture 6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8" r="27127"/>
          <a:stretch/>
        </p:blipFill>
        <p:spPr>
          <a:xfrm>
            <a:off x="2895601" y="1676400"/>
            <a:ext cx="3667421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06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bag of words representation</a:t>
            </a: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auto">
          <a:xfrm>
            <a:off x="1905000" y="2209800"/>
            <a:ext cx="4876800" cy="3276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spcBef>
                <a:spcPct val="20000"/>
              </a:spcBef>
            </a:pP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32773" name="Text Box 5"/>
          <p:cNvSpPr txBox="1">
            <a:spLocks noChangeArrowheads="1"/>
          </p:cNvSpPr>
          <p:nvPr/>
        </p:nvSpPr>
        <p:spPr bwMode="auto">
          <a:xfrm>
            <a:off x="381001" y="2590801"/>
            <a:ext cx="1447799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0600" dirty="0" smtClean="0">
                <a:latin typeface="Lucida Grande"/>
                <a:ea typeface="Lucida Grande"/>
                <a:cs typeface="Lucida Grande"/>
              </a:rPr>
              <a:t>f</a:t>
            </a:r>
            <a:r>
              <a:rPr lang="en-US" sz="10600" dirty="0" smtClean="0"/>
              <a:t>(</a:t>
            </a:r>
            <a:endParaRPr lang="en-US" sz="10600" dirty="0"/>
          </a:p>
        </p:txBody>
      </p:sp>
      <p:sp>
        <p:nvSpPr>
          <p:cNvPr id="32774" name="Text Box 6"/>
          <p:cNvSpPr txBox="1">
            <a:spLocks noChangeArrowheads="1"/>
          </p:cNvSpPr>
          <p:nvPr/>
        </p:nvSpPr>
        <p:spPr bwMode="auto">
          <a:xfrm>
            <a:off x="6732866" y="2696052"/>
            <a:ext cx="2182534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0600" dirty="0"/>
              <a:t>)=c</a:t>
            </a:r>
          </a:p>
        </p:txBody>
      </p:sp>
      <p:graphicFrame>
        <p:nvGraphicFramePr>
          <p:cNvPr id="8" name="Group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90390"/>
              </p:ext>
            </p:extLst>
          </p:nvPr>
        </p:nvGraphicFramePr>
        <p:xfrm>
          <a:off x="1905000" y="2209800"/>
          <a:ext cx="4876800" cy="3284222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2926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seen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2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8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sweet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97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whimsical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4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recommend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387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happy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...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...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/>
                        <a:ea typeface="Arial" charset="0"/>
                        <a:cs typeface="Courier"/>
                      </a:endParaRPr>
                    </a:p>
                  </a:txBody>
                  <a:tcPr marT="34290" marB="34290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9" name="Picture 8" descr="Thumbs-down-icon.png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5105400"/>
            <a:ext cx="558800" cy="503632"/>
          </a:xfrm>
          <a:prstGeom prst="rect">
            <a:avLst/>
          </a:prstGeom>
        </p:spPr>
      </p:pic>
      <p:pic>
        <p:nvPicPr>
          <p:cNvPr id="10" name="Picture 9" descr="Thumbs-up-icon.png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419601"/>
            <a:ext cx="591828" cy="53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5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Bayes’ Rule Applied to Documents and Classes</a:t>
            </a:r>
          </a:p>
        </p:txBody>
      </p:sp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304800" y="2286000"/>
            <a:ext cx="8229600" cy="2667000"/>
          </a:xfrm>
        </p:spPr>
        <p:txBody>
          <a:bodyPr/>
          <a:lstStyle/>
          <a:p>
            <a:pPr marL="228600" indent="-228600">
              <a:spcBef>
                <a:spcPct val="50000"/>
              </a:spcBef>
              <a:buFontTx/>
              <a:buChar char="•"/>
            </a:pPr>
            <a:r>
              <a:rPr lang="en-US" sz="3200" dirty="0"/>
              <a:t>For a document </a:t>
            </a:r>
            <a:r>
              <a:rPr lang="en-US" sz="3600" i="1" dirty="0">
                <a:solidFill>
                  <a:srgbClr val="FF0000"/>
                </a:solidFill>
              </a:rPr>
              <a:t>d</a:t>
            </a:r>
            <a:r>
              <a:rPr lang="en-US" sz="4000" dirty="0"/>
              <a:t> </a:t>
            </a:r>
            <a:r>
              <a:rPr lang="en-US" sz="3600" dirty="0"/>
              <a:t>and a class </a:t>
            </a:r>
            <a:r>
              <a:rPr lang="en-US" sz="4000" i="1" dirty="0">
                <a:solidFill>
                  <a:srgbClr val="FF0000"/>
                </a:solidFill>
              </a:rPr>
              <a:t>c</a:t>
            </a:r>
            <a:endParaRPr lang="en-US" sz="3200" i="1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126105"/>
              </p:ext>
            </p:extLst>
          </p:nvPr>
        </p:nvGraphicFramePr>
        <p:xfrm>
          <a:off x="1752600" y="3276600"/>
          <a:ext cx="4421188" cy="137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Equation" r:id="rId3" imgW="1371600" imgH="419100" progId="Equation.3">
                  <p:embed/>
                </p:oleObj>
              </mc:Choice>
              <mc:Fallback>
                <p:oleObj name="Equation" r:id="rId3" imgW="1371600" imgH="419100" progId="Equation.3">
                  <p:embed/>
                  <p:pic>
                    <p:nvPicPr>
                      <p:cNvPr id="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3276600"/>
                        <a:ext cx="4421188" cy="1377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636342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 Classifier (I)</a:t>
            </a:r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2355289"/>
              </p:ext>
            </p:extLst>
          </p:nvPr>
        </p:nvGraphicFramePr>
        <p:xfrm>
          <a:off x="1636713" y="2471738"/>
          <a:ext cx="4146550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5" name="Equation" r:id="rId4" imgW="1396800" imgH="304560" progId="Equation.3">
                  <p:embed/>
                </p:oleObj>
              </mc:Choice>
              <mc:Fallback>
                <p:oleObj name="Equation" r:id="rId4" imgW="1396800" imgH="304560" progId="Equation.3">
                  <p:embed/>
                  <p:pic>
                    <p:nvPicPr>
                      <p:cNvPr id="5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6713" y="2471738"/>
                        <a:ext cx="4146550" cy="900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9889558"/>
              </p:ext>
            </p:extLst>
          </p:nvPr>
        </p:nvGraphicFramePr>
        <p:xfrm>
          <a:off x="2487613" y="3352800"/>
          <a:ext cx="4121150" cy="121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" name="Equation" r:id="rId6" imgW="1409400" imgH="419040" progId="Equation.3">
                  <p:embed/>
                </p:oleObj>
              </mc:Choice>
              <mc:Fallback>
                <p:oleObj name="Equation" r:id="rId6" imgW="1409400" imgH="419040" progId="Equation.3">
                  <p:embed/>
                  <p:pic>
                    <p:nvPicPr>
                      <p:cNvPr id="6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7613" y="3352800"/>
                        <a:ext cx="4121150" cy="1219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7134949"/>
              </p:ext>
            </p:extLst>
          </p:nvPr>
        </p:nvGraphicFramePr>
        <p:xfrm>
          <a:off x="2457450" y="4706938"/>
          <a:ext cx="3995738" cy="874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" name="Equation" r:id="rId8" imgW="1384200" imgH="304560" progId="Equation.3">
                  <p:embed/>
                </p:oleObj>
              </mc:Choice>
              <mc:Fallback>
                <p:oleObj name="Equation" r:id="rId8" imgW="1384200" imgH="304560" progId="Equation.3">
                  <p:embed/>
                  <p:pic>
                    <p:nvPicPr>
                      <p:cNvPr id="8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7450" y="4706938"/>
                        <a:ext cx="3995738" cy="874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6248400" y="2438401"/>
            <a:ext cx="2438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MAP is “maximum a posteriori”  = most likely class</a:t>
            </a:r>
          </a:p>
        </p:txBody>
      </p:sp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6934200" y="3733800"/>
            <a:ext cx="16764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Bayes Rule</a:t>
            </a:r>
          </a:p>
        </p:txBody>
      </p:sp>
      <p:sp>
        <p:nvSpPr>
          <p:cNvPr id="12" name="Text Box 16"/>
          <p:cNvSpPr txBox="1">
            <a:spLocks noChangeArrowheads="1"/>
          </p:cNvSpPr>
          <p:nvPr/>
        </p:nvSpPr>
        <p:spPr bwMode="auto">
          <a:xfrm>
            <a:off x="7010400" y="4800600"/>
            <a:ext cx="1676400" cy="584776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Dropping the denominator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5716588"/>
            <a:ext cx="68580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Drop P(d) because it has same value for all classes </a:t>
            </a:r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20519290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Classifier (II)</a:t>
            </a:r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2639424"/>
              </p:ext>
            </p:extLst>
          </p:nvPr>
        </p:nvGraphicFramePr>
        <p:xfrm>
          <a:off x="344488" y="2420938"/>
          <a:ext cx="4975225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2" name="Equation" r:id="rId3" imgW="1676160" imgH="304560" progId="Equation.3">
                  <p:embed/>
                </p:oleObj>
              </mc:Choice>
              <mc:Fallback>
                <p:oleObj name="Equation" r:id="rId3" imgW="1676160" imgH="304560" progId="Equation.3">
                  <p:embed/>
                  <p:pic>
                    <p:nvPicPr>
                      <p:cNvPr id="5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4488" y="2420938"/>
                        <a:ext cx="4975225" cy="898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7162800" y="3300979"/>
            <a:ext cx="1676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Document d represented as features x1..xn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617435"/>
              </p:ext>
            </p:extLst>
          </p:nvPr>
        </p:nvGraphicFramePr>
        <p:xfrm>
          <a:off x="1220788" y="3562350"/>
          <a:ext cx="5919787" cy="900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3" name="Equation" r:id="rId5" imgW="1993680" imgH="304560" progId="Equation.3">
                  <p:embed/>
                </p:oleObj>
              </mc:Choice>
              <mc:Fallback>
                <p:oleObj name="Equation" r:id="rId5" imgW="1993680" imgH="304560" progId="Equation.3">
                  <p:embed/>
                  <p:pic>
                    <p:nvPicPr>
                      <p:cNvPr id="1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0788" y="3562350"/>
                        <a:ext cx="5919787" cy="900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 Box 16">
            <a:extLst>
              <a:ext uri="{FF2B5EF4-FFF2-40B4-BE49-F238E27FC236}">
                <a16:creationId xmlns:a16="http://schemas.microsoft.com/office/drawing/2014/main" id="{52B07BB6-9AF9-2C40-8218-DA3DF1B925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1988135"/>
            <a:ext cx="13716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"Likelihood"</a:t>
            </a:r>
          </a:p>
        </p:txBody>
      </p:sp>
      <p:sp>
        <p:nvSpPr>
          <p:cNvPr id="8" name="Text Box 16">
            <a:extLst>
              <a:ext uri="{FF2B5EF4-FFF2-40B4-BE49-F238E27FC236}">
                <a16:creationId xmlns:a16="http://schemas.microsoft.com/office/drawing/2014/main" id="{47240457-6AFA-094B-9A1E-FFC09A3D74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3412" y="1998287"/>
            <a:ext cx="8382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"Prior"</a:t>
            </a:r>
          </a:p>
        </p:txBody>
      </p:sp>
    </p:spTree>
    <p:extLst>
      <p:ext uri="{BB962C8B-B14F-4D97-AF65-F5344CB8AC3E}">
        <p14:creationId xmlns:p14="http://schemas.microsoft.com/office/powerpoint/2010/main" val="14101482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1238250"/>
            <a:ext cx="7620000" cy="742950"/>
          </a:xfrm>
        </p:spPr>
        <p:txBody>
          <a:bodyPr/>
          <a:lstStyle/>
          <a:p>
            <a:r>
              <a:rPr lang="en-US"/>
              <a:t>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 Classifier (IV)</a:t>
            </a:r>
          </a:p>
        </p:txBody>
      </p:sp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6324600" y="3512403"/>
            <a:ext cx="2438400" cy="584776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How often does this class occur?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7810434"/>
              </p:ext>
            </p:extLst>
          </p:nvPr>
        </p:nvGraphicFramePr>
        <p:xfrm>
          <a:off x="668338" y="2344738"/>
          <a:ext cx="6824662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" name="Equation" r:id="rId3" imgW="2298600" imgH="304560" progId="Equation.3">
                  <p:embed/>
                </p:oleObj>
              </mc:Choice>
              <mc:Fallback>
                <p:oleObj name="Equation" r:id="rId3" imgW="2298600" imgH="304560" progId="Equation.3">
                  <p:embed/>
                  <p:pic>
                    <p:nvPicPr>
                      <p:cNvPr id="1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8338" y="2344738"/>
                        <a:ext cx="6824662" cy="898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 Box 16"/>
          <p:cNvSpPr txBox="1">
            <a:spLocks noChangeArrowheads="1"/>
          </p:cNvSpPr>
          <p:nvPr/>
        </p:nvSpPr>
        <p:spPr bwMode="auto">
          <a:xfrm>
            <a:off x="1600200" y="3459541"/>
            <a:ext cx="4343400" cy="369332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 dirty="0">
                <a:latin typeface="Calibri" charset="0"/>
                <a:cs typeface="Arial" charset="0"/>
              </a:rPr>
              <a:t>O(|</a:t>
            </a:r>
            <a:r>
              <a:rPr lang="en-US" i="1" dirty="0" err="1">
                <a:latin typeface="Calibri" charset="0"/>
                <a:cs typeface="Arial" charset="0"/>
              </a:rPr>
              <a:t>X</a:t>
            </a:r>
            <a:r>
              <a:rPr lang="en-US" dirty="0" err="1">
                <a:latin typeface="Calibri" charset="0"/>
                <a:cs typeface="Arial" charset="0"/>
              </a:rPr>
              <a:t>|</a:t>
            </a:r>
            <a:r>
              <a:rPr lang="en-US" i="1" baseline="30000" dirty="0" err="1">
                <a:latin typeface="Calibri" charset="0"/>
                <a:cs typeface="Arial" charset="0"/>
              </a:rPr>
              <a:t>n</a:t>
            </a:r>
            <a:r>
              <a:rPr lang="en-US" dirty="0">
                <a:latin typeface="Calibri" charset="0"/>
                <a:cs typeface="Arial" charset="0"/>
                <a:sym typeface="Symbol" charset="0"/>
              </a:rPr>
              <a:t>•|</a:t>
            </a:r>
            <a:r>
              <a:rPr lang="en-US" i="1" dirty="0">
                <a:latin typeface="Calibri" charset="0"/>
                <a:cs typeface="Arial" charset="0"/>
                <a:sym typeface="Symbol" charset="0"/>
              </a:rPr>
              <a:t>C</a:t>
            </a:r>
            <a:r>
              <a:rPr lang="en-US" dirty="0">
                <a:latin typeface="Calibri" charset="0"/>
                <a:cs typeface="Arial" charset="0"/>
                <a:sym typeface="Symbol" charset="0"/>
              </a:rPr>
              <a:t>|) parameters</a:t>
            </a:r>
            <a:endParaRPr lang="en-US" dirty="0">
              <a:latin typeface="Calibri" charset="0"/>
              <a:cs typeface="Arial" charset="0"/>
            </a:endParaRPr>
          </a:p>
        </p:txBody>
      </p:sp>
      <p:sp>
        <p:nvSpPr>
          <p:cNvPr id="8" name="Text Box 16"/>
          <p:cNvSpPr txBox="1">
            <a:spLocks noChangeArrowheads="1"/>
          </p:cNvSpPr>
          <p:nvPr/>
        </p:nvSpPr>
        <p:spPr bwMode="auto">
          <a:xfrm>
            <a:off x="6400800" y="4503004"/>
            <a:ext cx="2438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We can just count the relative frequencies in a corpus</a:t>
            </a:r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1600200" y="4221540"/>
            <a:ext cx="4343400" cy="923330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>
                <a:latin typeface="Calibri" charset="0"/>
              </a:rPr>
              <a:t>Could only be estimated if a very, very large number of training examples was available.</a:t>
            </a:r>
          </a:p>
        </p:txBody>
      </p:sp>
      <p:sp>
        <p:nvSpPr>
          <p:cNvPr id="2" name="Down Arrow 1"/>
          <p:cNvSpPr/>
          <p:nvPr/>
        </p:nvSpPr>
        <p:spPr>
          <a:xfrm>
            <a:off x="6858000" y="2971800"/>
            <a:ext cx="635000" cy="4877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12" name="Down Arrow 11"/>
          <p:cNvSpPr/>
          <p:nvPr/>
        </p:nvSpPr>
        <p:spPr>
          <a:xfrm>
            <a:off x="3962400" y="2951855"/>
            <a:ext cx="635000" cy="48774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8072179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5800" y="533400"/>
            <a:ext cx="1600347" cy="461665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Week  3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14400" y="2514600"/>
            <a:ext cx="7620000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800" dirty="0" smtClean="0"/>
              <a:t>Text Classification and Naive </a:t>
            </a:r>
            <a:r>
              <a:rPr lang="en-US" sz="4800" dirty="0"/>
              <a:t>Bayes </a:t>
            </a:r>
            <a:r>
              <a:rPr lang="en-US" sz="4800" dirty="0" smtClean="0"/>
              <a:t>Classifier</a:t>
            </a:r>
            <a:endParaRPr lang="en-US" sz="4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633805" y="579438"/>
            <a:ext cx="7620000" cy="1123950"/>
          </a:xfrm>
        </p:spPr>
        <p:txBody>
          <a:bodyPr>
            <a:normAutofit fontScale="90000"/>
          </a:bodyPr>
          <a:lstStyle/>
          <a:p>
            <a:r>
              <a:rPr lang="en-US" dirty="0"/>
              <a:t>Multinomial 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 Independence Assumptions</a:t>
            </a:r>
          </a:p>
        </p:txBody>
      </p:sp>
      <p:sp>
        <p:nvSpPr>
          <p:cNvPr id="12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3048000"/>
            <a:ext cx="8686800" cy="2590800"/>
          </a:xfrm>
        </p:spPr>
        <p:txBody>
          <a:bodyPr/>
          <a:lstStyle/>
          <a:p>
            <a:r>
              <a:rPr lang="en-US" sz="2800" b="1">
                <a:latin typeface="Calibri" charset="0"/>
                <a:sym typeface="Symbol" charset="2"/>
              </a:rPr>
              <a:t>Bag of Words assumption</a:t>
            </a:r>
            <a:r>
              <a:rPr lang="en-US" sz="2800">
                <a:latin typeface="Calibri" charset="0"/>
                <a:sym typeface="Symbol" charset="2"/>
              </a:rPr>
              <a:t>: Assume position doesn’t matter</a:t>
            </a:r>
          </a:p>
          <a:p>
            <a:r>
              <a:rPr lang="en-US" sz="2800" b="1">
                <a:latin typeface="Calibri" charset="0"/>
                <a:sym typeface="Symbol" charset="2"/>
              </a:rPr>
              <a:t>Conditional Independence</a:t>
            </a:r>
            <a:r>
              <a:rPr lang="en-US" sz="2800">
                <a:latin typeface="Calibri" charset="0"/>
                <a:sym typeface="Symbol" charset="2"/>
              </a:rPr>
              <a:t>: Assume the feature probabilities </a:t>
            </a:r>
            <a:r>
              <a:rPr lang="en-US" sz="2800" i="1">
                <a:latin typeface="Calibri" charset="0"/>
                <a:sym typeface="Symbol" charset="2"/>
              </a:rPr>
              <a:t>P</a:t>
            </a:r>
            <a:r>
              <a:rPr lang="en-US" sz="2800">
                <a:latin typeface="Calibri" charset="0"/>
                <a:sym typeface="Symbol" charset="2"/>
              </a:rPr>
              <a:t>(</a:t>
            </a:r>
            <a:r>
              <a:rPr lang="en-US" sz="2800" i="1" err="1">
                <a:latin typeface="Calibri" charset="0"/>
                <a:sym typeface="Symbol" charset="2"/>
              </a:rPr>
              <a:t>x</a:t>
            </a:r>
            <a:r>
              <a:rPr lang="en-US" sz="2800" i="1" baseline="-25000" err="1">
                <a:latin typeface="Calibri" charset="0"/>
                <a:sym typeface="Symbol" charset="2"/>
              </a:rPr>
              <a:t>i</a:t>
            </a:r>
            <a:r>
              <a:rPr lang="en-US" sz="2800" err="1">
                <a:latin typeface="Calibri" charset="0"/>
                <a:sym typeface="Symbol" charset="2"/>
              </a:rPr>
              <a:t>|</a:t>
            </a:r>
            <a:r>
              <a:rPr lang="en-US" sz="2800" i="1" err="1">
                <a:latin typeface="Calibri" charset="0"/>
                <a:sym typeface="Symbol" charset="2"/>
              </a:rPr>
              <a:t>c</a:t>
            </a:r>
            <a:r>
              <a:rPr lang="en-US" sz="2800" i="1" baseline="-25000" err="1">
                <a:latin typeface="Calibri" charset="0"/>
                <a:sym typeface="Symbol" charset="2"/>
              </a:rPr>
              <a:t>j</a:t>
            </a:r>
            <a:r>
              <a:rPr lang="en-US" sz="2800">
                <a:latin typeface="Calibri" charset="0"/>
                <a:sym typeface="Symbol" charset="2"/>
              </a:rPr>
              <a:t>) are independent given the class </a:t>
            </a:r>
            <a:r>
              <a:rPr lang="en-US" sz="2800" i="1">
                <a:latin typeface="Calibri" charset="0"/>
                <a:sym typeface="Symbol" charset="2"/>
              </a:rPr>
              <a:t>c.</a:t>
            </a:r>
            <a:endParaRPr lang="en-US" sz="2800" i="1">
              <a:latin typeface="Times New Roman" charset="0"/>
            </a:endParaRP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0799346"/>
              </p:ext>
            </p:extLst>
          </p:nvPr>
        </p:nvGraphicFramePr>
        <p:xfrm>
          <a:off x="2528888" y="2038350"/>
          <a:ext cx="3319462" cy="674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0" name="Equation" r:id="rId3" imgW="1117440" imgH="228600" progId="Equation.3">
                  <p:embed/>
                </p:oleObj>
              </mc:Choice>
              <mc:Fallback>
                <p:oleObj name="Equation" r:id="rId3" imgW="1117440" imgH="228600" progId="Equation.3">
                  <p:embed/>
                  <p:pic>
                    <p:nvPicPr>
                      <p:cNvPr id="1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8888" y="2038350"/>
                        <a:ext cx="3319462" cy="674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2603414"/>
              </p:ext>
            </p:extLst>
          </p:nvPr>
        </p:nvGraphicFramePr>
        <p:xfrm>
          <a:off x="547688" y="5167313"/>
          <a:ext cx="8054975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1" name="Equation" r:id="rId5" imgW="3593880" imgH="228600" progId="Equation.3">
                  <p:embed/>
                </p:oleObj>
              </mc:Choice>
              <mc:Fallback>
                <p:oleObj name="Equation" r:id="rId5" imgW="3593880" imgH="228600" progId="Equation.3">
                  <p:embed/>
                  <p:pic>
                    <p:nvPicPr>
                      <p:cNvPr id="13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7688" y="5167313"/>
                        <a:ext cx="8054975" cy="511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431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1238250"/>
            <a:ext cx="7620000" cy="742950"/>
          </a:xfrm>
        </p:spPr>
        <p:txBody>
          <a:bodyPr>
            <a:normAutofit fontScale="90000"/>
          </a:bodyPr>
          <a:lstStyle/>
          <a:p>
            <a:r>
              <a:rPr lang="en-US"/>
              <a:t>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Classifier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3061216"/>
              </p:ext>
            </p:extLst>
          </p:nvPr>
        </p:nvGraphicFramePr>
        <p:xfrm>
          <a:off x="668338" y="2344738"/>
          <a:ext cx="6824662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4" name="Equation" r:id="rId3" imgW="2298600" imgH="304560" progId="Equation.3">
                  <p:embed/>
                </p:oleObj>
              </mc:Choice>
              <mc:Fallback>
                <p:oleObj name="Equation" r:id="rId3" imgW="2298600" imgH="304560" progId="Equation.3">
                  <p:embed/>
                  <p:pic>
                    <p:nvPicPr>
                      <p:cNvPr id="1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8338" y="2344738"/>
                        <a:ext cx="6824662" cy="898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6162822"/>
              </p:ext>
            </p:extLst>
          </p:nvPr>
        </p:nvGraphicFramePr>
        <p:xfrm>
          <a:off x="855663" y="3625850"/>
          <a:ext cx="5753100" cy="1058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5" name="Equation" r:id="rId5" imgW="1866600" imgH="342720" progId="Equation.3">
                  <p:embed/>
                </p:oleObj>
              </mc:Choice>
              <mc:Fallback>
                <p:oleObj name="Equation" r:id="rId5" imgW="1866600" imgH="342720" progId="Equation.3">
                  <p:embed/>
                  <p:pic>
                    <p:nvPicPr>
                      <p:cNvPr id="12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5663" y="3625850"/>
                        <a:ext cx="5753100" cy="1058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79213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304800"/>
            <a:ext cx="8686800" cy="1676400"/>
          </a:xfrm>
        </p:spPr>
        <p:txBody>
          <a:bodyPr>
            <a:normAutofit fontScale="90000"/>
          </a:bodyPr>
          <a:lstStyle/>
          <a:p>
            <a:r>
              <a:rPr lang="en-US" dirty="0"/>
              <a:t>Applying Multinomial Naive Bayes Classifiers to Text Classification</a:t>
            </a:r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7457361"/>
              </p:ext>
            </p:extLst>
          </p:nvPr>
        </p:nvGraphicFramePr>
        <p:xfrm>
          <a:off x="1447800" y="3124200"/>
          <a:ext cx="5865813" cy="1031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4" name="Equation" r:id="rId3" imgW="2082600" imgH="368280" progId="Equation.3">
                  <p:embed/>
                </p:oleObj>
              </mc:Choice>
              <mc:Fallback>
                <p:oleObj name="Equation" r:id="rId3" imgW="2082600" imgH="368280" progId="Equation.3">
                  <p:embed/>
                  <p:pic>
                    <p:nvPicPr>
                      <p:cNvPr id="5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3124200"/>
                        <a:ext cx="5865813" cy="1031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38200" y="1828800"/>
            <a:ext cx="762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/>
            <a:r>
              <a:rPr lang="en-US" sz="2800" dirty="0">
                <a:latin typeface="Times New Roman" charset="0"/>
              </a:rPr>
              <a:t>positions </a:t>
            </a:r>
            <a:r>
              <a:rPr lang="en-US" sz="2800" dirty="0">
                <a:latin typeface="Calibri" charset="0"/>
                <a:sym typeface="Symbol" charset="0"/>
              </a:rPr>
              <a:t> all word positions in test document      			</a:t>
            </a:r>
            <a:endParaRPr lang="en-US" sz="2800" i="1" dirty="0">
              <a:latin typeface="Times New Roman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4724400"/>
            <a:ext cx="7010400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Compute the probability for each class</a:t>
            </a:r>
          </a:p>
          <a:p>
            <a:r>
              <a:rPr lang="en-US" dirty="0" smtClean="0"/>
              <a:t>Find the class which has maximum probability</a:t>
            </a:r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38887463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Problems with multiplying lots of probs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2057400"/>
            <a:ext cx="8305800" cy="426720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alibri" charset="0"/>
              </a:rPr>
              <a:t>There's a problem with this:</a:t>
            </a:r>
          </a:p>
          <a:p>
            <a:endParaRPr lang="en-US" sz="2400" dirty="0">
              <a:latin typeface="Calibri" charset="0"/>
            </a:endParaRPr>
          </a:p>
          <a:p>
            <a:endParaRPr lang="en-US" sz="2400" dirty="0">
              <a:latin typeface="Calibri" charset="0"/>
            </a:endParaRPr>
          </a:p>
          <a:p>
            <a:endParaRPr lang="en-US" sz="2400" dirty="0">
              <a:latin typeface="Calibri" charset="0"/>
            </a:endParaRPr>
          </a:p>
          <a:p>
            <a:r>
              <a:rPr lang="en-US" sz="2200" dirty="0">
                <a:latin typeface="Calibri" charset="0"/>
              </a:rPr>
              <a:t>Multiplying lots of probabilities can result in floating-point underflow!</a:t>
            </a:r>
          </a:p>
          <a:p>
            <a:r>
              <a:rPr lang="en-US" sz="2200" dirty="0">
                <a:latin typeface="Calibri" charset="0"/>
              </a:rPr>
              <a:t>		.0006 * .0007 * .0009 * .01 * .5 * .000008….</a:t>
            </a:r>
          </a:p>
          <a:p>
            <a:r>
              <a:rPr lang="en-US" sz="2200" dirty="0">
                <a:latin typeface="Calibri" charset="0"/>
              </a:rPr>
              <a:t>Idea:   Use logs, because  log(</a:t>
            </a:r>
            <a:r>
              <a:rPr lang="en-US" sz="2200" i="1" dirty="0">
                <a:latin typeface="Calibri" charset="0"/>
              </a:rPr>
              <a:t>ab</a:t>
            </a:r>
            <a:r>
              <a:rPr lang="en-US" sz="2200" dirty="0">
                <a:latin typeface="Calibri" charset="0"/>
              </a:rPr>
              <a:t>) = log(</a:t>
            </a:r>
            <a:r>
              <a:rPr lang="en-US" sz="2200" i="1" dirty="0">
                <a:latin typeface="Calibri" charset="0"/>
              </a:rPr>
              <a:t>a</a:t>
            </a:r>
            <a:r>
              <a:rPr lang="en-US" sz="2200" dirty="0">
                <a:latin typeface="Calibri" charset="0"/>
              </a:rPr>
              <a:t>) + log(</a:t>
            </a:r>
            <a:r>
              <a:rPr lang="en-US" sz="2200" i="1" dirty="0">
                <a:latin typeface="Calibri" charset="0"/>
              </a:rPr>
              <a:t>b</a:t>
            </a:r>
            <a:r>
              <a:rPr lang="en-US" sz="2200" dirty="0">
                <a:latin typeface="Calibri" charset="0"/>
              </a:rPr>
              <a:t>)</a:t>
            </a:r>
          </a:p>
          <a:p>
            <a:r>
              <a:rPr lang="en-US" sz="2200" dirty="0" smtClean="0">
                <a:latin typeface="Calibri" charset="0"/>
              </a:rPr>
              <a:t>We'll </a:t>
            </a:r>
            <a:r>
              <a:rPr lang="en-US" sz="2200" dirty="0">
                <a:latin typeface="Calibri" charset="0"/>
              </a:rPr>
              <a:t>sum logs of probabilities instead of multiplying probabilities!</a:t>
            </a:r>
          </a:p>
          <a:p>
            <a:endParaRPr lang="en-US" sz="2000" dirty="0">
              <a:latin typeface="Calibri" charset="0"/>
            </a:endParaRPr>
          </a:p>
          <a:p>
            <a:endParaRPr lang="en-US" sz="2000" dirty="0">
              <a:latin typeface="Calibri" charset="0"/>
            </a:endParaRPr>
          </a:p>
          <a:p>
            <a:endParaRPr lang="en-US" sz="2000" dirty="0">
              <a:latin typeface="Calibri" charset="0"/>
            </a:endParaRPr>
          </a:p>
        </p:txBody>
      </p:sp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9557411"/>
              </p:ext>
            </p:extLst>
          </p:nvPr>
        </p:nvGraphicFramePr>
        <p:xfrm>
          <a:off x="2020888" y="2697163"/>
          <a:ext cx="5102225" cy="896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8" name="Equation" r:id="rId3" imgW="2082600" imgH="368280" progId="Equation.3">
                  <p:embed/>
                </p:oleObj>
              </mc:Choice>
              <mc:Fallback>
                <p:oleObj name="Equation" r:id="rId3" imgW="2082600" imgH="368280" progId="Equation.3">
                  <p:embed/>
                  <p:pic>
                    <p:nvPicPr>
                      <p:cNvPr id="5" name="Object 2">
                        <a:extLst>
                          <a:ext uri="{FF2B5EF4-FFF2-40B4-BE49-F238E27FC236}">
                            <a16:creationId xmlns:a16="http://schemas.microsoft.com/office/drawing/2014/main" id="{8A740B1F-5B8B-4E44-83B7-29DC285E29E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20888" y="2697163"/>
                        <a:ext cx="5102225" cy="896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20881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We actually do everything in log space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905000"/>
            <a:ext cx="8244840" cy="39760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latin typeface="Calibri" charset="0"/>
              </a:rPr>
              <a:t>Instead of this:</a:t>
            </a:r>
          </a:p>
          <a:p>
            <a:endParaRPr lang="en-US" sz="2000">
              <a:latin typeface="Calibri" charset="0"/>
            </a:endParaRPr>
          </a:p>
          <a:p>
            <a:pPr marL="0" indent="0">
              <a:buNone/>
            </a:pPr>
            <a:endParaRPr lang="en-US" sz="600">
              <a:latin typeface="Calibri" charset="0"/>
            </a:endParaRPr>
          </a:p>
          <a:p>
            <a:pPr marL="0" indent="0">
              <a:buNone/>
            </a:pPr>
            <a:r>
              <a:rPr lang="en-US" sz="2000">
                <a:latin typeface="Calibri" charset="0"/>
              </a:rPr>
              <a:t>This:</a:t>
            </a:r>
          </a:p>
          <a:p>
            <a:pPr marL="0" indent="0">
              <a:buNone/>
            </a:pPr>
            <a:endParaRPr lang="en-US" sz="1100">
              <a:latin typeface="Calibri" charset="0"/>
            </a:endParaRPr>
          </a:p>
          <a:p>
            <a:pPr marL="0" indent="0">
              <a:buNone/>
            </a:pPr>
            <a:r>
              <a:rPr lang="en-US" sz="2000">
                <a:latin typeface="Calibri" charset="0"/>
              </a:rPr>
              <a:t>Notes:</a:t>
            </a:r>
            <a:endParaRPr lang="en-US" sz="700">
              <a:latin typeface="Calibri" charset="0"/>
            </a:endParaRP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1) Taking log doesn't change the ranking of classes!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The class with highest probability also has highest log probability!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2) It's a linear model: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Just a max of a sum of weights: a </a:t>
            </a:r>
            <a:r>
              <a:rPr lang="en-US" sz="2000" b="1">
                <a:latin typeface="Calibri" charset="0"/>
              </a:rPr>
              <a:t>linear</a:t>
            </a:r>
            <a:r>
              <a:rPr lang="en-US" sz="2000">
                <a:latin typeface="Calibri" charset="0"/>
              </a:rPr>
              <a:t> function of the inputs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So naive bayes is a </a:t>
            </a:r>
            <a:r>
              <a:rPr lang="en-US" sz="2000" b="1">
                <a:latin typeface="Calibri" charset="0"/>
              </a:rPr>
              <a:t>linear classifier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EBCC25-8AE3-C74C-91FF-A6535FA19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1" y="2646919"/>
            <a:ext cx="5740399" cy="937646"/>
          </a:xfrm>
          <a:prstGeom prst="rect">
            <a:avLst/>
          </a:prstGeom>
        </p:spPr>
      </p:pic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5100357"/>
              </p:ext>
            </p:extLst>
          </p:nvPr>
        </p:nvGraphicFramePr>
        <p:xfrm>
          <a:off x="2913063" y="1860550"/>
          <a:ext cx="3836987" cy="67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2" name="Equation" r:id="rId4" imgW="2082600" imgH="368280" progId="Equation.3">
                  <p:embed/>
                </p:oleObj>
              </mc:Choice>
              <mc:Fallback>
                <p:oleObj name="Equation" r:id="rId4" imgW="2082600" imgH="368280" progId="Equation.3">
                  <p:embed/>
                  <p:pic>
                    <p:nvPicPr>
                      <p:cNvPr id="5" name="Object 2">
                        <a:extLst>
                          <a:ext uri="{FF2B5EF4-FFF2-40B4-BE49-F238E27FC236}">
                            <a16:creationId xmlns:a16="http://schemas.microsoft.com/office/drawing/2014/main" id="{8A740B1F-5B8B-4E44-83B7-29DC285E29E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3063" y="1860550"/>
                        <a:ext cx="3836987" cy="676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6832B95-5B70-3F40-B737-7F057106428C}"/>
              </a:ext>
            </a:extLst>
          </p:cNvPr>
          <p:cNvSpPr txBox="1"/>
          <p:nvPr/>
        </p:nvSpPr>
        <p:spPr>
          <a:xfrm>
            <a:off x="325926" y="51033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699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>
          <a:xfrm>
            <a:off x="669229" y="46821"/>
            <a:ext cx="7467600" cy="742950"/>
          </a:xfrm>
        </p:spPr>
        <p:txBody>
          <a:bodyPr/>
          <a:lstStyle/>
          <a:p>
            <a:pPr eaLnBrk="1" hangingPunct="1"/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Learning the Multinomial Na</a:t>
            </a:r>
            <a:r>
              <a:rPr lang="fr-FR" sz="3000" dirty="0">
                <a:latin typeface="Calibri" charset="0"/>
                <a:ea typeface="ＭＳ Ｐゴシック" charset="0"/>
                <a:cs typeface="ＭＳ Ｐゴシック" charset="0"/>
              </a:rPr>
              <a:t>i</a:t>
            </a:r>
            <a:r>
              <a:rPr lang="en-US" sz="3000" dirty="0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 sz="3000" dirty="0">
                <a:latin typeface="Calibri" charset="0"/>
                <a:ea typeface="ＭＳ Ｐゴシック" charset="0"/>
                <a:cs typeface="ＭＳ Ｐゴシック" charset="0"/>
              </a:rPr>
              <a:t> Bayes Model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656703" y="1295400"/>
            <a:ext cx="8077200" cy="1447800"/>
          </a:xfrm>
        </p:spPr>
        <p:txBody>
          <a:bodyPr/>
          <a:lstStyle/>
          <a:p>
            <a:pPr eaLnBrk="1" hangingPunct="1"/>
            <a:r>
              <a:rPr lang="en-US" sz="3200" dirty="0">
                <a:latin typeface="Calibri" charset="0"/>
                <a:ea typeface="ＭＳ Ｐゴシック" charset="0"/>
                <a:cs typeface="ＭＳ Ｐゴシック" charset="0"/>
              </a:rPr>
              <a:t>First attempt: </a:t>
            </a:r>
            <a:r>
              <a:rPr lang="en-US" sz="3200" dirty="0">
                <a:solidFill>
                  <a:srgbClr val="FF0000"/>
                </a:solidFill>
                <a:latin typeface="Calibri" charset="0"/>
                <a:ea typeface="ＭＳ Ｐゴシック" charset="0"/>
                <a:cs typeface="ＭＳ Ｐゴシック" charset="0"/>
              </a:rPr>
              <a:t>maximum likelihood </a:t>
            </a:r>
            <a:r>
              <a:rPr lang="en-US" sz="3200" dirty="0">
                <a:latin typeface="Calibri" charset="0"/>
                <a:ea typeface="ＭＳ Ｐゴシック" charset="0"/>
                <a:cs typeface="ＭＳ Ｐゴシック" charset="0"/>
              </a:rPr>
              <a:t>estimates</a:t>
            </a:r>
          </a:p>
          <a:p>
            <a:pPr lvl="1" eaLnBrk="1" hangingPunct="1"/>
            <a:r>
              <a:rPr lang="en-US" sz="2800" dirty="0">
                <a:latin typeface="Calibri" charset="0"/>
                <a:ea typeface="ＭＳ Ｐゴシック" charset="0"/>
              </a:rPr>
              <a:t>simply use the frequencies in the data</a:t>
            </a:r>
          </a:p>
        </p:txBody>
      </p:sp>
      <p:sp>
        <p:nvSpPr>
          <p:cNvPr id="41990" name="TextBox 20"/>
          <p:cNvSpPr txBox="1">
            <a:spLocks noChangeArrowheads="1"/>
          </p:cNvSpPr>
          <p:nvPr/>
        </p:nvSpPr>
        <p:spPr bwMode="auto">
          <a:xfrm>
            <a:off x="7620001" y="789771"/>
            <a:ext cx="10336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Sec.13.3</a:t>
            </a:r>
          </a:p>
        </p:txBody>
      </p:sp>
      <p:graphicFrame>
        <p:nvGraphicFramePr>
          <p:cNvPr id="6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2458530"/>
              </p:ext>
            </p:extLst>
          </p:nvPr>
        </p:nvGraphicFramePr>
        <p:xfrm>
          <a:off x="1676400" y="3945362"/>
          <a:ext cx="3813175" cy="1236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7" name="Equation" r:id="rId3" imgW="1714320" imgH="558720" progId="Equation.3">
                  <p:embed/>
                </p:oleObj>
              </mc:Choice>
              <mc:Fallback>
                <p:oleObj name="Equation" r:id="rId3" imgW="1714320" imgH="558720" progId="Equation.3">
                  <p:embed/>
                  <p:pic>
                    <p:nvPicPr>
                      <p:cNvPr id="6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3945362"/>
                        <a:ext cx="3813175" cy="12366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3FB635-6BAF-7744-B026-3BDF0FD16CDF}"/>
                  </a:ext>
                </a:extLst>
              </p:cNvPr>
              <p:cNvSpPr txBox="1"/>
              <p:nvPr/>
            </p:nvSpPr>
            <p:spPr>
              <a:xfrm>
                <a:off x="3224196" y="3041281"/>
                <a:ext cx="1471107" cy="6060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𝑡𝑜𝑡𝑎𝑙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3FB635-6BAF-7744-B026-3BDF0FD16C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4196" y="3041281"/>
                <a:ext cx="1471107" cy="6060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ar-S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/>
          <p:cNvSpPr txBox="1"/>
          <p:nvPr/>
        </p:nvSpPr>
        <p:spPr>
          <a:xfrm>
            <a:off x="5337003" y="3734296"/>
            <a:ext cx="2786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Count number of times word </a:t>
            </a:r>
            <a:r>
              <a:rPr lang="en-US" dirty="0" err="1" smtClean="0"/>
              <a:t>wi</a:t>
            </a:r>
            <a:r>
              <a:rPr lang="en-US" dirty="0" smtClean="0"/>
              <a:t> occurs in class j </a:t>
            </a:r>
            <a:endParaRPr lang="ar-SA" dirty="0"/>
          </a:p>
        </p:txBody>
      </p:sp>
      <p:sp>
        <p:nvSpPr>
          <p:cNvPr id="8" name="TextBox 7"/>
          <p:cNvSpPr txBox="1"/>
          <p:nvPr/>
        </p:nvSpPr>
        <p:spPr>
          <a:xfrm>
            <a:off x="5489575" y="4658542"/>
            <a:ext cx="278625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smtClean="0"/>
              <a:t>total number of  words in class j</a:t>
            </a:r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10738866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Parameter estimation</a:t>
            </a:r>
          </a:p>
        </p:txBody>
      </p:sp>
      <p:sp>
        <p:nvSpPr>
          <p:cNvPr id="58369" name="Rectangle 4"/>
          <p:cNvSpPr>
            <a:spLocks noGrp="1" noChangeArrowheads="1"/>
          </p:cNvSpPr>
          <p:nvPr>
            <p:ph idx="1"/>
          </p:nvPr>
        </p:nvSpPr>
        <p:spPr>
          <a:xfrm>
            <a:off x="457200" y="3886200"/>
            <a:ext cx="8305800" cy="1600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>
                <a:ea typeface="ＭＳ Ｐゴシック" charset="0"/>
                <a:cs typeface="Calibri"/>
              </a:rPr>
              <a:t>Create mega-document for topic </a:t>
            </a:r>
            <a:r>
              <a:rPr lang="en-US" i="1" dirty="0">
                <a:ea typeface="ＭＳ Ｐゴシック" charset="0"/>
                <a:cs typeface="Calibri"/>
              </a:rPr>
              <a:t>j</a:t>
            </a:r>
            <a:r>
              <a:rPr lang="en-US" dirty="0">
                <a:ea typeface="ＭＳ Ｐゴシック" charset="0"/>
                <a:cs typeface="Calibri"/>
              </a:rPr>
              <a:t> </a:t>
            </a:r>
            <a:r>
              <a:rPr lang="en-US" dirty="0" smtClean="0">
                <a:ea typeface="ＭＳ Ｐゴシック" charset="0"/>
                <a:cs typeface="Calibri"/>
              </a:rPr>
              <a:t> by </a:t>
            </a:r>
            <a:r>
              <a:rPr lang="en-US" dirty="0">
                <a:ea typeface="ＭＳ Ｐゴシック" charset="0"/>
                <a:cs typeface="Calibri"/>
              </a:rPr>
              <a:t>concatenating all docs in this topic</a:t>
            </a:r>
          </a:p>
          <a:p>
            <a:pPr lvl="1">
              <a:lnSpc>
                <a:spcPct val="90000"/>
              </a:lnSpc>
            </a:pPr>
            <a:r>
              <a:rPr lang="en-US" sz="2400" dirty="0">
                <a:ea typeface="ＭＳ Ｐゴシック" charset="0"/>
                <a:cs typeface="Calibri"/>
              </a:rPr>
              <a:t>Use frequency of </a:t>
            </a:r>
            <a:r>
              <a:rPr lang="en-US" sz="2400" i="1" dirty="0">
                <a:ea typeface="ＭＳ Ｐゴシック" charset="0"/>
                <a:cs typeface="Calibri"/>
              </a:rPr>
              <a:t>w</a:t>
            </a:r>
            <a:r>
              <a:rPr lang="en-US" sz="2400" dirty="0">
                <a:ea typeface="ＭＳ Ｐゴシック" charset="0"/>
                <a:cs typeface="Calibri"/>
              </a:rPr>
              <a:t> in mega-document</a:t>
            </a:r>
            <a:endParaRPr lang="en-US" sz="2400" dirty="0">
              <a:latin typeface="Calibri"/>
              <a:ea typeface="ＭＳ Ｐゴシック" charset="0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200" dirty="0">
              <a:latin typeface="Calibri"/>
              <a:ea typeface="ＭＳ Ｐゴシック" charset="0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200" dirty="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8373" name="Text Box 6"/>
          <p:cNvSpPr txBox="1">
            <a:spLocks noChangeArrowheads="1"/>
          </p:cNvSpPr>
          <p:nvPr/>
        </p:nvSpPr>
        <p:spPr bwMode="auto">
          <a:xfrm>
            <a:off x="3657600" y="2590801"/>
            <a:ext cx="5257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algn="ctr"/>
            <a:r>
              <a:rPr lang="en-US">
                <a:latin typeface="Calibri"/>
                <a:cs typeface="Calibri"/>
              </a:rPr>
              <a:t>fraction of times word </a:t>
            </a:r>
            <a:r>
              <a:rPr lang="en-US" i="1" err="1">
                <a:latin typeface="Calibri"/>
                <a:cs typeface="Calibri"/>
              </a:rPr>
              <a:t>w</a:t>
            </a:r>
            <a:r>
              <a:rPr lang="en-US" i="1" baseline="-25000" err="1">
                <a:latin typeface="Calibri"/>
                <a:cs typeface="Calibri"/>
              </a:rPr>
              <a:t>i</a:t>
            </a:r>
            <a:r>
              <a:rPr lang="en-US">
                <a:latin typeface="Calibri"/>
                <a:cs typeface="Calibri"/>
              </a:rPr>
              <a:t> appears </a:t>
            </a:r>
          </a:p>
          <a:p>
            <a:pPr algn="ctr"/>
            <a:r>
              <a:rPr lang="en-US">
                <a:latin typeface="Calibri"/>
                <a:cs typeface="Calibri"/>
              </a:rPr>
              <a:t>among all words in documents of topic 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5223848"/>
              </p:ext>
            </p:extLst>
          </p:nvPr>
        </p:nvGraphicFramePr>
        <p:xfrm>
          <a:off x="327025" y="2613025"/>
          <a:ext cx="3146425" cy="1020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0" name="Equation" r:id="rId3" imgW="1714320" imgH="558720" progId="Equation.3">
                  <p:embed/>
                </p:oleObj>
              </mc:Choice>
              <mc:Fallback>
                <p:oleObj name="Equation" r:id="rId3" imgW="1714320" imgH="558720" progId="Equation.3">
                  <p:embed/>
                  <p:pic>
                    <p:nvPicPr>
                      <p:cNvPr id="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025" y="2613025"/>
                        <a:ext cx="3146425" cy="1020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93861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011" name="Object 2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3477029"/>
              </p:ext>
            </p:extLst>
          </p:nvPr>
        </p:nvGraphicFramePr>
        <p:xfrm>
          <a:off x="2730500" y="3460750"/>
          <a:ext cx="368300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60" name="Equation" r:id="rId3" imgW="3454200" imgH="533160" progId="Equation.3">
                  <p:embed/>
                </p:oleObj>
              </mc:Choice>
              <mc:Fallback>
                <p:oleObj name="Equation" r:id="rId3" imgW="3454200" imgH="533160" progId="Equation.3">
                  <p:embed/>
                  <p:pic>
                    <p:nvPicPr>
                      <p:cNvPr id="43011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30500" y="3460750"/>
                        <a:ext cx="368300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Problem with Maximum Likelihood</a:t>
            </a:r>
          </a:p>
        </p:txBody>
      </p:sp>
      <p:sp>
        <p:nvSpPr>
          <p:cNvPr id="43010" name="Rectangle 4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65163" y="2373606"/>
            <a:ext cx="7254875" cy="177165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What if we have seen no training documents with the word </a:t>
            </a:r>
            <a:r>
              <a:rPr lang="en-US" sz="2000" b="1" i="1" dirty="0">
                <a:latin typeface="Calibri" charset="0"/>
                <a:ea typeface="ＭＳ Ｐゴシック" charset="0"/>
                <a:cs typeface="ＭＳ Ｐゴシック" charset="0"/>
              </a:rPr>
              <a:t>fantastic</a:t>
            </a:r>
            <a:r>
              <a:rPr lang="en-US" sz="2000" b="1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 and classified in the topic </a:t>
            </a:r>
            <a:r>
              <a:rPr lang="en-US" sz="2000" b="1" dirty="0" smtClean="0">
                <a:latin typeface="Calibri" charset="0"/>
                <a:ea typeface="ＭＳ Ｐゴシック" charset="0"/>
                <a:cs typeface="ＭＳ Ｐゴシック" charset="0"/>
              </a:rPr>
              <a:t>positive</a:t>
            </a:r>
            <a:r>
              <a:rPr lang="en-US" sz="2000" dirty="0" smtClean="0">
                <a:latin typeface="Calibri" charset="0"/>
                <a:ea typeface="ＭＳ Ｐゴシック" charset="0"/>
                <a:cs typeface="ＭＳ Ｐゴシック" charset="0"/>
              </a:rPr>
              <a:t>?</a:t>
            </a:r>
            <a:endParaRPr lang="en-US" sz="2000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endParaRPr lang="en-US" sz="2000" dirty="0">
              <a:latin typeface="Calibri" charset="0"/>
              <a:ea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endParaRPr lang="en-US" sz="2000" dirty="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 dirty="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Zero probabilities cannot be conditioned away, no matter the other evidence!</a:t>
            </a:r>
          </a:p>
        </p:txBody>
      </p:sp>
      <p:graphicFrame>
        <p:nvGraphicFramePr>
          <p:cNvPr id="430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662485"/>
              </p:ext>
            </p:extLst>
          </p:nvPr>
        </p:nvGraphicFramePr>
        <p:xfrm>
          <a:off x="2155825" y="5118100"/>
          <a:ext cx="427513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61" name="Equation" r:id="rId5" imgW="2006280" imgH="279360" progId="Equation.3">
                  <p:embed/>
                </p:oleObj>
              </mc:Choice>
              <mc:Fallback>
                <p:oleObj name="Equation" r:id="rId5" imgW="2006280" imgH="279360" progId="Equation.3">
                  <p:embed/>
                  <p:pic>
                    <p:nvPicPr>
                      <p:cNvPr id="43012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55825" y="5118100"/>
                        <a:ext cx="4275138" cy="595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29205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121920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/>
              <a:t>Laplace (add-1) smoothing for 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</a:t>
            </a:r>
          </a:p>
        </p:txBody>
      </p:sp>
      <p:graphicFrame>
        <p:nvGraphicFramePr>
          <p:cNvPr id="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110745"/>
              </p:ext>
            </p:extLst>
          </p:nvPr>
        </p:nvGraphicFramePr>
        <p:xfrm>
          <a:off x="2597150" y="4108450"/>
          <a:ext cx="3636963" cy="1531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95" name="Equation" r:id="rId3" imgW="1536480" imgH="647640" progId="Equation.3">
                  <p:embed/>
                </p:oleObj>
              </mc:Choice>
              <mc:Fallback>
                <p:oleObj name="Equation" r:id="rId3" imgW="1536480" imgH="647640" progId="Equation.3">
                  <p:embed/>
                  <p:pic>
                    <p:nvPicPr>
                      <p:cNvPr id="9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7150" y="4108450"/>
                        <a:ext cx="3636963" cy="15319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7871447"/>
              </p:ext>
            </p:extLst>
          </p:nvPr>
        </p:nvGraphicFramePr>
        <p:xfrm>
          <a:off x="1600200" y="2369502"/>
          <a:ext cx="3994150" cy="1260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96" name="Equation" r:id="rId5" imgW="1688760" imgH="533160" progId="Equation.3">
                  <p:embed/>
                </p:oleObj>
              </mc:Choice>
              <mc:Fallback>
                <p:oleObj name="Equation" r:id="rId5" imgW="1688760" imgH="533160" progId="Equation.3">
                  <p:embed/>
                  <p:pic>
                    <p:nvPicPr>
                      <p:cNvPr id="1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2369502"/>
                        <a:ext cx="3994150" cy="12604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7091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971550"/>
            <a:ext cx="7772400" cy="857250"/>
          </a:xfrm>
        </p:spPr>
        <p:txBody>
          <a:bodyPr>
            <a:normAutofit fontScale="90000"/>
          </a:bodyPr>
          <a:lstStyle/>
          <a:p>
            <a:r>
              <a:rPr lang="en-US"/>
              <a:t>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idx="1"/>
          </p:nvPr>
        </p:nvSpPr>
        <p:spPr>
          <a:xfrm>
            <a:off x="152400" y="2989794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dirty="0">
                <a:latin typeface="Calibri"/>
                <a:cs typeface="Calibri"/>
              </a:rPr>
              <a:t>Calculate </a:t>
            </a:r>
            <a:r>
              <a:rPr lang="en-US" sz="2200" i="1" dirty="0">
                <a:latin typeface="Calibri"/>
                <a:cs typeface="Calibri"/>
              </a:rPr>
              <a:t>P</a:t>
            </a:r>
            <a:r>
              <a:rPr lang="en-US" sz="2200" dirty="0">
                <a:latin typeface="Calibri"/>
                <a:cs typeface="Calibri"/>
              </a:rPr>
              <a:t>(</a:t>
            </a:r>
            <a:r>
              <a:rPr lang="en-US" sz="2200" i="1" dirty="0" err="1">
                <a:latin typeface="Calibri"/>
                <a:cs typeface="Calibri"/>
              </a:rPr>
              <a:t>c</a:t>
            </a:r>
            <a:r>
              <a:rPr lang="en-US" sz="2200" i="1" baseline="-25000" dirty="0" err="1">
                <a:latin typeface="Calibri"/>
                <a:cs typeface="Calibri"/>
              </a:rPr>
              <a:t>j</a:t>
            </a:r>
            <a:r>
              <a:rPr lang="en-US" sz="2200" dirty="0">
                <a:latin typeface="Calibri"/>
                <a:cs typeface="Calibri"/>
              </a:rPr>
              <a:t>)</a:t>
            </a:r>
            <a:r>
              <a:rPr lang="en-US" sz="2200" i="1" dirty="0">
                <a:latin typeface="Calibri"/>
                <a:cs typeface="Calibri"/>
              </a:rPr>
              <a:t> </a:t>
            </a:r>
            <a:r>
              <a:rPr lang="en-US" sz="2200" dirty="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Calibri"/>
                <a:cs typeface="Calibri"/>
              </a:rPr>
              <a:t>For each </a:t>
            </a:r>
            <a:r>
              <a:rPr lang="en-US" sz="2000" i="1" dirty="0" err="1">
                <a:latin typeface="Calibri"/>
                <a:cs typeface="Calibri"/>
              </a:rPr>
              <a:t>c</a:t>
            </a:r>
            <a:r>
              <a:rPr lang="en-US" sz="2000" i="1" baseline="-25000" dirty="0" err="1">
                <a:latin typeface="Calibri"/>
                <a:cs typeface="Calibri"/>
              </a:rPr>
              <a:t>j</a:t>
            </a:r>
            <a:r>
              <a:rPr lang="en-US" sz="2000" i="1" baseline="-25000" dirty="0">
                <a:latin typeface="Calibri"/>
                <a:cs typeface="Calibri"/>
              </a:rPr>
              <a:t> </a:t>
            </a:r>
            <a:r>
              <a:rPr lang="en-US" sz="2000" dirty="0">
                <a:latin typeface="Calibri"/>
                <a:cs typeface="Calibri"/>
              </a:rPr>
              <a:t>in </a:t>
            </a:r>
            <a:r>
              <a:rPr lang="en-US" sz="2000" i="1" dirty="0">
                <a:latin typeface="Calibri"/>
                <a:cs typeface="Calibri"/>
              </a:rPr>
              <a:t>C</a:t>
            </a:r>
            <a:r>
              <a:rPr lang="en-US" sz="2000" dirty="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 dirty="0">
                <a:latin typeface="Calibri"/>
                <a:cs typeface="Calibri"/>
              </a:rPr>
              <a:t> </a:t>
            </a:r>
            <a:r>
              <a:rPr lang="en-US" i="1" dirty="0" err="1">
                <a:latin typeface="Calibri"/>
                <a:cs typeface="Calibri"/>
              </a:rPr>
              <a:t>docs</a:t>
            </a:r>
            <a:r>
              <a:rPr lang="en-US" i="1" baseline="-25000" dirty="0" err="1">
                <a:latin typeface="Calibri"/>
                <a:cs typeface="Calibri"/>
              </a:rPr>
              <a:t>j</a:t>
            </a:r>
            <a:r>
              <a:rPr lang="en-US" i="1" dirty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  <a:sym typeface="Symbol" charset="2"/>
              </a:rPr>
              <a:t></a:t>
            </a:r>
            <a:r>
              <a:rPr lang="en-US" i="1" dirty="0">
                <a:latin typeface="Calibri"/>
                <a:cs typeface="Calibri"/>
                <a:sym typeface="Symbol" charset="2"/>
              </a:rPr>
              <a:t> </a:t>
            </a:r>
            <a:r>
              <a:rPr lang="en-US" dirty="0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dirty="0" err="1">
                <a:latin typeface="Calibri"/>
                <a:cs typeface="Calibri"/>
              </a:rPr>
              <a:t>c</a:t>
            </a:r>
            <a:r>
              <a:rPr lang="en-US" i="1" baseline="-25000" dirty="0" err="1">
                <a:latin typeface="Calibri"/>
                <a:cs typeface="Calibri"/>
              </a:rPr>
              <a:t>j</a:t>
            </a:r>
            <a:endParaRPr lang="en-US" i="1" baseline="-25000" dirty="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 dirty="0">
              <a:latin typeface="Calibri"/>
              <a:cs typeface="Calibri"/>
            </a:endParaRPr>
          </a:p>
        </p:txBody>
      </p:sp>
      <p:graphicFrame>
        <p:nvGraphicFramePr>
          <p:cNvPr id="5222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3927163"/>
              </p:ext>
            </p:extLst>
          </p:nvPr>
        </p:nvGraphicFramePr>
        <p:xfrm>
          <a:off x="5197475" y="4354513"/>
          <a:ext cx="367665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6" name="Equation" r:id="rId3" imgW="2019240" imgH="419040" progId="Equation.3">
                  <p:embed/>
                </p:oleObj>
              </mc:Choice>
              <mc:Fallback>
                <p:oleObj name="Equation" r:id="rId3" imgW="2019240" imgH="419040" progId="Equation.3">
                  <p:embed/>
                  <p:pic>
                    <p:nvPicPr>
                      <p:cNvPr id="5222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97475" y="4354513"/>
                        <a:ext cx="3676650" cy="7620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7021028"/>
              </p:ext>
            </p:extLst>
          </p:nvPr>
        </p:nvGraphicFramePr>
        <p:xfrm>
          <a:off x="1033463" y="4079875"/>
          <a:ext cx="3268662" cy="811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7" name="Equation" r:id="rId5" imgW="1790640" imgH="444240" progId="Equation.3">
                  <p:embed/>
                </p:oleObj>
              </mc:Choice>
              <mc:Fallback>
                <p:oleObj name="Equation" r:id="rId5" imgW="1790640" imgH="444240" progId="Equation.3">
                  <p:embed/>
                  <p:pic>
                    <p:nvPicPr>
                      <p:cNvPr id="5222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3463" y="4079875"/>
                        <a:ext cx="3268662" cy="8112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38600" y="2971800"/>
            <a:ext cx="5791200" cy="1524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w</a:t>
            </a:r>
            <a:r>
              <a:rPr lang="en-US" sz="2200" i="1" baseline="-25000" err="1">
                <a:latin typeface="Calibri"/>
                <a:cs typeface="Calibri"/>
              </a:rPr>
              <a:t>k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|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spcBef>
                <a:spcPts val="0"/>
              </a:spcBef>
            </a:pPr>
            <a:r>
              <a:rPr lang="en-US" i="1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  <a:sym typeface="Symbol" charset="2"/>
              </a:rPr>
              <a:t> single doc containing all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docs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>
              <a:latin typeface="Calibri"/>
              <a:ea typeface="ＭＳ Ｐゴシック" charset="-128"/>
              <a:cs typeface="Calibri"/>
            </a:endParaRPr>
          </a:p>
          <a:p>
            <a:pPr lvl="1">
              <a:spcBef>
                <a:spcPts val="0"/>
              </a:spcBef>
            </a:pPr>
            <a:r>
              <a:rPr lang="en-US">
                <a:latin typeface="Calibri"/>
                <a:ea typeface="ＭＳ Ｐゴシック" charset="-128"/>
                <a:cs typeface="Calibri"/>
              </a:rPr>
              <a:t>For</a:t>
            </a:r>
            <a:r>
              <a:rPr lang="en-US" i="1" baseline="-2500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each word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w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Vocabulary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en-US" i="1">
                <a:latin typeface="Calibri"/>
                <a:ea typeface="ＭＳ Ｐゴシック" charset="-128"/>
                <a:cs typeface="Calibri"/>
              </a:rPr>
              <a:t>   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n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  <a:sym typeface="Symbol" charset="2"/>
              </a:rPr>
              <a:t> # of occurrences of </a:t>
            </a:r>
            <a:r>
              <a:rPr lang="en-US" i="1" err="1">
                <a:latin typeface="Calibri"/>
                <a:ea typeface="ＭＳ Ｐゴシック" charset="-128"/>
                <a:cs typeface="Calibri"/>
                <a:sym typeface="Symbol" charset="2"/>
              </a:rPr>
              <a:t>w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>
              <a:latin typeface="Calibri"/>
              <a:ea typeface="ＭＳ Ｐゴシック" charset="-128"/>
              <a:cs typeface="Calibri"/>
            </a:endParaRPr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243840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>
                <a:latin typeface="Calibri" charset="0"/>
              </a:rPr>
              <a:t>From training corpus, extract </a:t>
            </a:r>
            <a:r>
              <a:rPr lang="en-US" sz="2200" i="1">
                <a:latin typeface="Times New Roman" charset="0"/>
              </a:rPr>
              <a:t>Vocabulary</a:t>
            </a:r>
            <a:endParaRPr lang="en-US" sz="2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1482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</a:t>
            </a:r>
            <a:r>
              <a:rPr lang="en-US" dirty="0" smtClean="0"/>
              <a:t>a spam email?</a:t>
            </a:r>
            <a:endParaRPr lang="en-US" dirty="0"/>
          </a:p>
        </p:txBody>
      </p:sp>
      <p:pic>
        <p:nvPicPr>
          <p:cNvPr id="17410" name="Picture 2" descr="https://security.virginia.edu/system/files/pictures/phish%20image_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295400"/>
            <a:ext cx="6019800" cy="4529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63971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1ED69B3-D5B3-574F-9818-F323E76C1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Unknown words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73B1AD8-BC8F-A14C-8CC2-168C9A3E2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2057400"/>
            <a:ext cx="8016240" cy="3823648"/>
          </a:xfrm>
        </p:spPr>
        <p:txBody>
          <a:bodyPr>
            <a:normAutofit fontScale="92500"/>
          </a:bodyPr>
          <a:lstStyle/>
          <a:p>
            <a:r>
              <a:rPr lang="en-US" dirty="0"/>
              <a:t>What about unknown words</a:t>
            </a:r>
          </a:p>
          <a:p>
            <a:pPr lvl="1"/>
            <a:r>
              <a:rPr lang="en-US" dirty="0"/>
              <a:t>that appear in our test data </a:t>
            </a:r>
          </a:p>
          <a:p>
            <a:pPr lvl="1"/>
            <a:r>
              <a:rPr lang="en-US" dirty="0"/>
              <a:t>but not in our training data or vocabulary?</a:t>
            </a:r>
          </a:p>
          <a:p>
            <a:r>
              <a:rPr lang="en-US" dirty="0"/>
              <a:t>We </a:t>
            </a:r>
            <a:r>
              <a:rPr lang="en-US" b="1" dirty="0"/>
              <a:t>ignore</a:t>
            </a:r>
            <a:r>
              <a:rPr lang="en-US" dirty="0"/>
              <a:t> them</a:t>
            </a:r>
          </a:p>
          <a:p>
            <a:pPr lvl="1"/>
            <a:r>
              <a:rPr lang="en-US" dirty="0"/>
              <a:t>Remove them from the test document!</a:t>
            </a:r>
          </a:p>
          <a:p>
            <a:pPr lvl="1"/>
            <a:r>
              <a:rPr lang="en-US" dirty="0"/>
              <a:t>Pretend they weren't there!</a:t>
            </a:r>
          </a:p>
          <a:p>
            <a:pPr lvl="1"/>
            <a:r>
              <a:rPr lang="en-US" dirty="0"/>
              <a:t>Don't include any probability for them at all!</a:t>
            </a:r>
          </a:p>
          <a:p>
            <a:r>
              <a:rPr lang="en-US" dirty="0"/>
              <a:t>Why don't we build an unknown word model?</a:t>
            </a:r>
          </a:p>
          <a:p>
            <a:pPr lvl="1"/>
            <a:r>
              <a:rPr lang="en-US" dirty="0"/>
              <a:t>It doesn't help: knowing which class has more unknown words is not generally helpful!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46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11A0F-A7E2-5F4E-AF6A-7166F8DB2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Stop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C8EB-58F8-3245-846E-B538A7453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76400"/>
            <a:ext cx="7856220" cy="4495800"/>
          </a:xfrm>
        </p:spPr>
        <p:txBody>
          <a:bodyPr>
            <a:noAutofit/>
          </a:bodyPr>
          <a:lstStyle/>
          <a:p>
            <a:r>
              <a:rPr lang="en-US" sz="2800" dirty="0"/>
              <a:t>Some systems ignore stop words</a:t>
            </a:r>
          </a:p>
          <a:p>
            <a:pPr lvl="1"/>
            <a:r>
              <a:rPr lang="en-US" sz="2400" b="1" dirty="0"/>
              <a:t>Stop words:</a:t>
            </a:r>
            <a:r>
              <a:rPr lang="en-US" sz="2400" dirty="0"/>
              <a:t> very frequent words like </a:t>
            </a:r>
            <a:r>
              <a:rPr lang="en-US" sz="2400" i="1" dirty="0"/>
              <a:t>the </a:t>
            </a:r>
            <a:r>
              <a:rPr lang="en-US" sz="2400" dirty="0"/>
              <a:t>and </a:t>
            </a:r>
            <a:r>
              <a:rPr lang="en-US" sz="2400" i="1" dirty="0"/>
              <a:t>a</a:t>
            </a:r>
            <a:r>
              <a:rPr lang="en-US" sz="2400" dirty="0"/>
              <a:t>.</a:t>
            </a:r>
          </a:p>
          <a:p>
            <a:pPr lvl="2"/>
            <a:r>
              <a:rPr lang="en-US" sz="2000" dirty="0"/>
              <a:t>Sort the vocabulary by word frequency in training set</a:t>
            </a:r>
          </a:p>
          <a:p>
            <a:pPr lvl="2"/>
            <a:r>
              <a:rPr lang="en-US" sz="2000" dirty="0"/>
              <a:t>Call the top 10 or 50 words the </a:t>
            </a:r>
            <a:r>
              <a:rPr lang="en-US" sz="2000" b="1" dirty="0" err="1"/>
              <a:t>stopword</a:t>
            </a:r>
            <a:r>
              <a:rPr lang="en-US" sz="2000" b="1" dirty="0"/>
              <a:t> list</a:t>
            </a:r>
            <a:r>
              <a:rPr lang="en-US" sz="2000" dirty="0"/>
              <a:t>.</a:t>
            </a:r>
          </a:p>
          <a:p>
            <a:pPr lvl="2"/>
            <a:r>
              <a:rPr lang="en-US" sz="2000" dirty="0"/>
              <a:t>Remove all stop words from both training and test sets</a:t>
            </a:r>
          </a:p>
          <a:p>
            <a:pPr lvl="3"/>
            <a:r>
              <a:rPr lang="en-US" sz="1800" dirty="0"/>
              <a:t>As if they were never there!</a:t>
            </a:r>
          </a:p>
          <a:p>
            <a:r>
              <a:rPr lang="en-US" sz="2800" dirty="0"/>
              <a:t>But removing stop words doesn't usually help</a:t>
            </a:r>
          </a:p>
          <a:p>
            <a:pPr marL="458788" lvl="1" indent="-279400">
              <a:buFont typeface="Arial" panose="020B0604020202020204" pitchFamily="34" charset="0"/>
              <a:buChar char="•"/>
            </a:pPr>
            <a:r>
              <a:rPr lang="en-US" sz="2400" dirty="0"/>
              <a:t>So in practice most NB algorithms use </a:t>
            </a:r>
            <a:r>
              <a:rPr lang="en-US" sz="2400" b="1" dirty="0"/>
              <a:t>all</a:t>
            </a:r>
            <a:r>
              <a:rPr lang="en-US" sz="2400" dirty="0"/>
              <a:t> words and </a:t>
            </a:r>
            <a:r>
              <a:rPr lang="en-US" sz="2400" b="1" dirty="0"/>
              <a:t>don't</a:t>
            </a:r>
            <a:r>
              <a:rPr lang="en-US" sz="2400" dirty="0"/>
              <a:t> use </a:t>
            </a:r>
            <a:r>
              <a:rPr lang="en-US" sz="2400" dirty="0" err="1"/>
              <a:t>stopword</a:t>
            </a:r>
            <a:r>
              <a:rPr lang="en-US" sz="2400" dirty="0"/>
              <a:t> lists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9654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514678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Let's do a worked sentiment example!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043430"/>
            <a:ext cx="8362278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752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098" y="186654"/>
            <a:ext cx="8761302" cy="1370472"/>
          </a:xfrm>
        </p:spPr>
        <p:txBody>
          <a:bodyPr>
            <a:normAutofit/>
          </a:bodyPr>
          <a:lstStyle/>
          <a:p>
            <a:r>
              <a:rPr lang="en-US" sz="2400" dirty="0"/>
              <a:t>A worked sentiment example with add-1 smoothing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76401"/>
            <a:ext cx="4411210" cy="17686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2390A-3118-0040-BB7E-D87A94A6AFBE}"/>
              </a:ext>
            </a:extLst>
          </p:cNvPr>
          <p:cNvSpPr txBox="1"/>
          <p:nvPr/>
        </p:nvSpPr>
        <p:spPr>
          <a:xfrm>
            <a:off x="5186713" y="1600201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Prior from training: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8B5B7F-B19F-7249-9919-7423AE553852}"/>
              </a:ext>
            </a:extLst>
          </p:cNvPr>
          <p:cNvSpPr txBox="1"/>
          <p:nvPr/>
        </p:nvSpPr>
        <p:spPr>
          <a:xfrm>
            <a:off x="7314538" y="2076889"/>
            <a:ext cx="1210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P(-) = 3/5</a:t>
            </a:r>
          </a:p>
          <a:p>
            <a:r>
              <a:rPr lang="en-US" dirty="0"/>
              <a:t>P(+) = 2/5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6E047-9277-8849-BC4B-B8F9CF75D644}"/>
              </a:ext>
            </a:extLst>
          </p:cNvPr>
          <p:cNvSpPr txBox="1"/>
          <p:nvPr/>
        </p:nvSpPr>
        <p:spPr>
          <a:xfrm>
            <a:off x="5258365" y="2999749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Drop "with"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BD46C5-E353-9E40-8DFB-A6196D9ECFCF}"/>
              </a:ext>
            </a:extLst>
          </p:cNvPr>
          <p:cNvCxnSpPr>
            <a:cxnSpLocks/>
          </p:cNvCxnSpPr>
          <p:nvPr/>
        </p:nvCxnSpPr>
        <p:spPr>
          <a:xfrm>
            <a:off x="2748280" y="3307080"/>
            <a:ext cx="38100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5D49463-0ED6-6E4D-8C1B-0245872E8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98" y="4542792"/>
            <a:ext cx="4957061" cy="14579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FFAD41-297F-A044-A4BC-999F25C8D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677" y="4619597"/>
            <a:ext cx="3849123" cy="10851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0C56973-9076-294B-83BE-77052447FEF0}"/>
              </a:ext>
            </a:extLst>
          </p:cNvPr>
          <p:cNvSpPr txBox="1"/>
          <p:nvPr/>
        </p:nvSpPr>
        <p:spPr>
          <a:xfrm>
            <a:off x="118538" y="3505201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Likelihoods from training: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3D79F2-5F65-3B40-BDEF-191EE1665BDB}"/>
              </a:ext>
            </a:extLst>
          </p:cNvPr>
          <p:cNvSpPr txBox="1"/>
          <p:nvPr/>
        </p:nvSpPr>
        <p:spPr>
          <a:xfrm>
            <a:off x="5516950" y="4060495"/>
            <a:ext cx="2480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 Scoring the test set: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6A3235-9128-6946-ADD5-B48D986785C8}"/>
              </a:ext>
            </a:extLst>
          </p:cNvPr>
          <p:cNvSpPr/>
          <p:nvPr/>
        </p:nvSpPr>
        <p:spPr>
          <a:xfrm>
            <a:off x="5410200" y="4613456"/>
            <a:ext cx="3733800" cy="548702"/>
          </a:xfrm>
          <a:prstGeom prst="rect">
            <a:avLst/>
          </a:prstGeom>
          <a:solidFill>
            <a:schemeClr val="accent3">
              <a:lumMod val="20000"/>
              <a:lumOff val="80000"/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2CE437B-71EF-1A44-A520-D5D9D0B9A806}"/>
                  </a:ext>
                </a:extLst>
              </p:cNvPr>
              <p:cNvSpPr txBox="1"/>
              <p:nvPr/>
            </p:nvSpPr>
            <p:spPr>
              <a:xfrm>
                <a:off x="536743" y="3942878"/>
                <a:ext cx="3265638" cy="5302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i="1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sz="16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𝑐𝑜𝑢𝑛𝑡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sub>
                                <m:sup/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𝑐𝑜𝑢𝑛𝑡</m:t>
                                  </m:r>
                                  <m:d>
                                    <m:d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</m:d>
                                </m:e>
                              </m:nary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+|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2CE437B-71EF-1A44-A520-D5D9D0B9A8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743" y="3942878"/>
                <a:ext cx="3265638" cy="53027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ar-S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637BFA9-C32B-5848-810A-60A0A87C4877}"/>
                  </a:ext>
                </a:extLst>
              </p:cNvPr>
              <p:cNvSpPr txBox="1"/>
              <p:nvPr/>
            </p:nvSpPr>
            <p:spPr>
              <a:xfrm>
                <a:off x="5315197" y="2173497"/>
                <a:ext cx="1317989" cy="5387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d>
                        <m:d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1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𝑡𝑜𝑡𝑎𝑙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637BFA9-C32B-5848-810A-60A0A87C48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5197" y="2173497"/>
                <a:ext cx="1317989" cy="53873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ar-S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4800961" y="5859860"/>
            <a:ext cx="4188871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Number of words in </a:t>
            </a:r>
            <a:r>
              <a:rPr lang="en-US" dirty="0" smtClean="0"/>
              <a:t>-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smtClean="0"/>
              <a:t>class= 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words </a:t>
            </a:r>
            <a:r>
              <a:rPr lang="en-US"/>
              <a:t>in </a:t>
            </a:r>
            <a:r>
              <a:rPr lang="en-US" dirty="0"/>
              <a:t>+</a:t>
            </a:r>
            <a:r>
              <a:rPr lang="en-US" smtClean="0"/>
              <a:t>ve</a:t>
            </a:r>
            <a:r>
              <a:rPr lang="en-US" dirty="0" smtClean="0"/>
              <a:t> </a:t>
            </a:r>
            <a:r>
              <a:rPr lang="en-US" dirty="0"/>
              <a:t>class= </a:t>
            </a:r>
            <a:r>
              <a:rPr lang="en-US" dirty="0" smtClean="0"/>
              <a:t>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Total number of words=20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82563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7" grpId="0"/>
      <p:bldP spid="18" grpId="0"/>
      <p:bldP spid="19" grpId="0" animBg="1"/>
      <p:bldP spid="15" grpId="0"/>
      <p:bldP spid="2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6ACC-B7E8-FE49-9AEF-AB8E83414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Optimizing for 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8A2F8-FC58-914F-B966-0C9C5358B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81138"/>
            <a:ext cx="8229600" cy="37766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tasks like sentiment, word </a:t>
            </a:r>
            <a:r>
              <a:rPr lang="en-US" b="1" dirty="0"/>
              <a:t>occurrence</a:t>
            </a:r>
            <a:r>
              <a:rPr lang="en-US" dirty="0"/>
              <a:t> seems to be more important than word </a:t>
            </a:r>
            <a:r>
              <a:rPr lang="en-US" b="1" dirty="0" smtClean="0"/>
              <a:t>frequency</a:t>
            </a:r>
            <a:r>
              <a:rPr lang="en-US" b="1" dirty="0" smtClean="0">
                <a:solidFill>
                  <a:srgbClr val="FF0000"/>
                </a:solidFill>
              </a:rPr>
              <a:t> (how many times </a:t>
            </a:r>
            <a:r>
              <a:rPr lang="en-US" b="1" dirty="0" err="1" smtClean="0">
                <a:solidFill>
                  <a:srgbClr val="FF0000"/>
                </a:solidFill>
              </a:rPr>
              <a:t>occured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.</a:t>
            </a:r>
            <a:endParaRPr lang="en-US" dirty="0"/>
          </a:p>
          <a:p>
            <a:pPr lvl="2"/>
            <a:r>
              <a:rPr lang="en-US" sz="2200" dirty="0"/>
              <a:t>The occurrence of the word </a:t>
            </a:r>
            <a:r>
              <a:rPr lang="en-US" sz="2200" i="1" dirty="0"/>
              <a:t>fantastic</a:t>
            </a:r>
            <a:r>
              <a:rPr lang="en-US" sz="2200" dirty="0"/>
              <a:t> tells us a lot</a:t>
            </a:r>
          </a:p>
          <a:p>
            <a:pPr lvl="2"/>
            <a:r>
              <a:rPr lang="en-US" sz="2200" dirty="0"/>
              <a:t>The fact that it occurs 5 times may not tell us much more.</a:t>
            </a:r>
          </a:p>
          <a:p>
            <a:pPr marL="0" indent="0">
              <a:buNone/>
            </a:pPr>
            <a:r>
              <a:rPr lang="en-US" b="1" dirty="0"/>
              <a:t>Binary multinominal naive bayes</a:t>
            </a:r>
            <a:r>
              <a:rPr lang="en-US" dirty="0"/>
              <a:t>, or </a:t>
            </a:r>
            <a:r>
              <a:rPr lang="en-US" b="1" dirty="0"/>
              <a:t>binary NB</a:t>
            </a:r>
          </a:p>
          <a:p>
            <a:pPr lvl="1"/>
            <a:r>
              <a:rPr lang="en-US" dirty="0"/>
              <a:t>Clip our word counts at </a:t>
            </a:r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4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" y="517155"/>
            <a:ext cx="8991600" cy="857250"/>
          </a:xfrm>
        </p:spPr>
        <p:txBody>
          <a:bodyPr>
            <a:noAutofit/>
          </a:bodyPr>
          <a:lstStyle/>
          <a:p>
            <a:r>
              <a:rPr lang="en-US" sz="3200" dirty="0"/>
              <a:t>Binary 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sz="quarter" idx="1"/>
          </p:nvPr>
        </p:nvSpPr>
        <p:spPr>
          <a:xfrm>
            <a:off x="152400" y="2684994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>
                <a:latin typeface="Calibri"/>
                <a:cs typeface="Calibri"/>
              </a:rPr>
              <a:t>For each </a:t>
            </a:r>
            <a:r>
              <a:rPr lang="en-US" sz="2000" i="1" err="1">
                <a:latin typeface="Calibri"/>
                <a:cs typeface="Calibri"/>
              </a:rPr>
              <a:t>c</a:t>
            </a:r>
            <a:r>
              <a:rPr lang="en-US" sz="2000" i="1" baseline="-25000" err="1">
                <a:latin typeface="Calibri"/>
                <a:cs typeface="Calibri"/>
              </a:rPr>
              <a:t>j</a:t>
            </a:r>
            <a:r>
              <a:rPr lang="en-US" sz="2000" i="1" baseline="-25000">
                <a:latin typeface="Calibri"/>
                <a:cs typeface="Calibri"/>
              </a:rPr>
              <a:t> </a:t>
            </a:r>
            <a:r>
              <a:rPr lang="en-US" sz="2000">
                <a:latin typeface="Calibri"/>
                <a:cs typeface="Calibri"/>
              </a:rPr>
              <a:t>in </a:t>
            </a:r>
            <a:r>
              <a:rPr lang="en-US" sz="2000" i="1">
                <a:latin typeface="Calibri"/>
                <a:cs typeface="Calibri"/>
              </a:rPr>
              <a:t>C</a:t>
            </a:r>
            <a:r>
              <a:rPr lang="en-US" sz="200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>
                <a:latin typeface="Calibri"/>
                <a:cs typeface="Calibri"/>
              </a:rPr>
              <a:t> </a:t>
            </a:r>
            <a:r>
              <a:rPr lang="en-US" i="1" err="1">
                <a:latin typeface="Calibri"/>
                <a:cs typeface="Calibri"/>
              </a:rPr>
              <a:t>docs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r>
              <a:rPr lang="en-US" i="1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</a:t>
            </a:r>
            <a:r>
              <a:rPr lang="en-US" i="1">
                <a:latin typeface="Calibri"/>
                <a:cs typeface="Calibri"/>
                <a:sym typeface="Symbol" charset="2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>
              <a:latin typeface="Calibri"/>
              <a:cs typeface="Calibri"/>
            </a:endParaRPr>
          </a:p>
        </p:txBody>
      </p:sp>
      <p:graphicFrame>
        <p:nvGraphicFramePr>
          <p:cNvPr id="5222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9926869"/>
              </p:ext>
            </p:extLst>
          </p:nvPr>
        </p:nvGraphicFramePr>
        <p:xfrm>
          <a:off x="1033463" y="3775075"/>
          <a:ext cx="3268662" cy="811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32" name="Equation" r:id="rId3" imgW="1790640" imgH="444240" progId="Equation.3">
                  <p:embed/>
                </p:oleObj>
              </mc:Choice>
              <mc:Fallback>
                <p:oleObj name="Equation" r:id="rId3" imgW="1790640" imgH="444240" progId="Equation.3">
                  <p:embed/>
                  <p:pic>
                    <p:nvPicPr>
                      <p:cNvPr id="5222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3463" y="3775075"/>
                        <a:ext cx="3268662" cy="8112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4038600" y="4387396"/>
            <a:ext cx="5791200" cy="1746705"/>
            <a:chOff x="3848100" y="4479231"/>
            <a:chExt cx="5791200" cy="1746705"/>
          </a:xfrm>
        </p:grpSpPr>
        <p:graphicFrame>
          <p:nvGraphicFramePr>
            <p:cNvPr id="52226" name="Object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07989304"/>
                </p:ext>
              </p:extLst>
            </p:nvPr>
          </p:nvGraphicFramePr>
          <p:xfrm>
            <a:off x="4645025" y="5462349"/>
            <a:ext cx="3676650" cy="7635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433" name="Equation" r:id="rId5" imgW="2019240" imgH="419040" progId="Equation.3">
                    <p:embed/>
                  </p:oleObj>
                </mc:Choice>
                <mc:Fallback>
                  <p:oleObj name="Equation" r:id="rId5" imgW="2019240" imgH="419040" progId="Equation.3">
                    <p:embed/>
                    <p:pic>
                      <p:nvPicPr>
                        <p:cNvPr id="52226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45025" y="5462349"/>
                          <a:ext cx="3676650" cy="763587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Rectangle 4"/>
            <p:cNvSpPr txBox="1">
              <a:spLocks noChangeArrowheads="1"/>
            </p:cNvSpPr>
            <p:nvPr/>
          </p:nvSpPr>
          <p:spPr bwMode="auto">
            <a:xfrm>
              <a:off x="3848100" y="4479231"/>
              <a:ext cx="5791200" cy="15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ＭＳ Ｐゴシック" pitchFamily="-65" charset="-128"/>
                  <a:cs typeface="ＭＳ Ｐゴシック" pitchFamily="-65" charset="-128"/>
                </a:defRPr>
              </a:lvl1pPr>
              <a:lvl2pPr marL="685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2pPr>
              <a:lvl3pPr marL="1028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3pPr>
              <a:lvl4pPr marL="1371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4pPr>
              <a:lvl5pPr marL="17145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5pPr>
              <a:lvl6pPr marL="2171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6pPr>
              <a:lvl7pPr marL="26289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7pPr>
              <a:lvl8pPr marL="3086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8pPr>
              <a:lvl9pPr marL="35433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9pPr>
            </a:lstStyle>
            <a:p>
              <a:pPr lvl="1">
                <a:spcBef>
                  <a:spcPts val="0"/>
                </a:spcBef>
              </a:pP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j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  <a:sym typeface="Symbol" charset="2"/>
                </a:rPr>
                <a:t> single doc containing all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docs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 dirty="0">
                <a:latin typeface="Calibri"/>
                <a:ea typeface="ＭＳ Ｐゴシック" charset="-128"/>
                <a:cs typeface="Calibri"/>
              </a:endParaRPr>
            </a:p>
            <a:p>
              <a:pPr lvl="1">
                <a:spcBef>
                  <a:spcPts val="0"/>
                </a:spcBef>
              </a:pP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For</a:t>
              </a:r>
              <a:r>
                <a:rPr lang="en-US" i="1" baseline="-25000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each word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w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Vocabulary</a:t>
              </a:r>
            </a:p>
            <a:p>
              <a:pPr marL="800100" lvl="2" indent="0">
                <a:spcBef>
                  <a:spcPts val="0"/>
                </a:spcBef>
                <a:buNone/>
              </a:pP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  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n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  <a:sym typeface="Symbol" charset="2"/>
                </a:rPr>
                <a:t> # of occurrences of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  <a:sym typeface="Symbol" charset="2"/>
                </a:rPr>
                <a:t>w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 dirty="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 dirty="0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 dirty="0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dirty="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 dirty="0">
                <a:latin typeface="Calibri"/>
                <a:ea typeface="ＭＳ Ｐゴシック" charset="-128"/>
                <a:cs typeface="Calibri"/>
              </a:endParaRPr>
            </a:p>
          </p:txBody>
        </p:sp>
      </p:grp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213360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>
                <a:latin typeface="Calibri" charset="0"/>
              </a:rPr>
              <a:t>From training corpus, extract </a:t>
            </a:r>
            <a:r>
              <a:rPr lang="en-US" sz="2200" i="1">
                <a:latin typeface="Times New Roman" charset="0"/>
              </a:rPr>
              <a:t>Vocabulary</a:t>
            </a:r>
            <a:endParaRPr lang="en-US" sz="2200">
              <a:latin typeface="Calibri" charset="0"/>
            </a:endParaRPr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 bwMode="auto">
          <a:xfrm>
            <a:off x="3962400" y="2667000"/>
            <a:ext cx="5791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w</a:t>
            </a:r>
            <a:r>
              <a:rPr lang="en-US" sz="2200" i="1" baseline="-25000" err="1">
                <a:latin typeface="Calibri"/>
                <a:cs typeface="Calibri"/>
              </a:rPr>
              <a:t>k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|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 bwMode="auto">
          <a:xfrm>
            <a:off x="4038600" y="3048000"/>
            <a:ext cx="57912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lvl="1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Remove duplicates in each doc:</a:t>
            </a:r>
          </a:p>
          <a:p>
            <a:pPr lvl="2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For each word type w in </a:t>
            </a:r>
            <a:r>
              <a:rPr lang="en-US" sz="1800" err="1">
                <a:latin typeface="Calibri"/>
                <a:cs typeface="Calibri"/>
              </a:rPr>
              <a:t>doc</a:t>
            </a:r>
            <a:r>
              <a:rPr lang="en-US" sz="1800" baseline="-25000" err="1">
                <a:latin typeface="Calibri"/>
                <a:cs typeface="Calibri"/>
              </a:rPr>
              <a:t>j</a:t>
            </a:r>
            <a:r>
              <a:rPr lang="en-US" sz="1800">
                <a:latin typeface="Calibri"/>
                <a:cs typeface="Calibri"/>
              </a:rPr>
              <a:t>  </a:t>
            </a:r>
          </a:p>
          <a:p>
            <a:pPr lvl="3">
              <a:spcBef>
                <a:spcPts val="0"/>
              </a:spcBef>
            </a:pPr>
            <a:r>
              <a:rPr lang="en-US">
                <a:latin typeface="Calibri"/>
                <a:cs typeface="Calibri"/>
              </a:rPr>
              <a:t>Retain only a single instance of w</a:t>
            </a:r>
          </a:p>
        </p:txBody>
      </p:sp>
    </p:spTree>
    <p:extLst>
      <p:ext uri="{BB962C8B-B14F-4D97-AF65-F5344CB8AC3E}">
        <p14:creationId xmlns:p14="http://schemas.microsoft.com/office/powerpoint/2010/main" val="3503142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4544E-7 3.56393E-6 L -1.14544E-7 0.18313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1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340" y="214742"/>
            <a:ext cx="8168640" cy="864758"/>
          </a:xfrm>
        </p:spPr>
        <p:txBody>
          <a:bodyPr>
            <a:normAutofit fontScale="90000"/>
          </a:bodyPr>
          <a:lstStyle/>
          <a:p>
            <a:r>
              <a:rPr lang="en-US" dirty="0"/>
              <a:t>Binary Multinomial 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</a:t>
            </a:r>
            <a:br>
              <a:rPr lang="en-US" dirty="0"/>
            </a:br>
            <a:r>
              <a:rPr lang="en-US" dirty="0"/>
              <a:t> on a test document </a:t>
            </a:r>
            <a:r>
              <a:rPr lang="en-US" i="1" dirty="0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First remove all duplicate words from </a:t>
            </a:r>
            <a:r>
              <a:rPr lang="en-US" i="1"/>
              <a:t>d</a:t>
            </a:r>
          </a:p>
          <a:p>
            <a:r>
              <a:rPr lang="en-US"/>
              <a:t>Then compute NB using the same equation: </a:t>
            </a: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8177435"/>
              </p:ext>
            </p:extLst>
          </p:nvPr>
        </p:nvGraphicFramePr>
        <p:xfrm>
          <a:off x="1758950" y="3527425"/>
          <a:ext cx="5548313" cy="963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3" name="Equation" r:id="rId3" imgW="2108160" imgH="368280" progId="Equation.3">
                  <p:embed/>
                </p:oleObj>
              </mc:Choice>
              <mc:Fallback>
                <p:oleObj name="Equation" r:id="rId3" imgW="2108160" imgH="368280" progId="Equation.3">
                  <p:embed/>
                  <p:pic>
                    <p:nvPicPr>
                      <p:cNvPr id="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8950" y="3527425"/>
                        <a:ext cx="5548313" cy="963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335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000" y="1417638"/>
            <a:ext cx="6629400" cy="403619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0E2CEE-899C-724E-B473-04D790077E08}"/>
              </a:ext>
            </a:extLst>
          </p:cNvPr>
          <p:cNvSpPr txBox="1"/>
          <p:nvPr/>
        </p:nvSpPr>
        <p:spPr>
          <a:xfrm>
            <a:off x="533401" y="5619690"/>
            <a:ext cx="51143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Counts can still be 2! Binarization is within-doc!</a:t>
            </a:r>
          </a:p>
        </p:txBody>
      </p:sp>
    </p:spTree>
    <p:extLst>
      <p:ext uri="{BB962C8B-B14F-4D97-AF65-F5344CB8AC3E}">
        <p14:creationId xmlns:p14="http://schemas.microsoft.com/office/powerpoint/2010/main" val="360730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328C2-437D-134D-89E6-8E49F0918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1" y="398543"/>
            <a:ext cx="8763000" cy="1258807"/>
          </a:xfrm>
        </p:spPr>
        <p:txBody>
          <a:bodyPr>
            <a:normAutofit/>
          </a:bodyPr>
          <a:lstStyle/>
          <a:p>
            <a:r>
              <a:rPr lang="en-US" sz="3200" dirty="0"/>
              <a:t>Sentiment Classification: Dealing with Negation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DE6D9-B952-FE48-8D15-315014C81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1" y="1828800"/>
            <a:ext cx="7543801" cy="533400"/>
          </a:xfrm>
        </p:spPr>
        <p:txBody>
          <a:bodyPr/>
          <a:lstStyle/>
          <a:p>
            <a:r>
              <a:rPr lang="en-US" dirty="0"/>
              <a:t>I really like this movie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46C19C5-FE8F-454B-9AE4-83D27CD3A57E}"/>
              </a:ext>
            </a:extLst>
          </p:cNvPr>
          <p:cNvSpPr txBox="1">
            <a:spLocks/>
          </p:cNvSpPr>
          <p:nvPr/>
        </p:nvSpPr>
        <p:spPr>
          <a:xfrm>
            <a:off x="752475" y="2286000"/>
            <a:ext cx="7543801" cy="5334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en-US" dirty="0"/>
              <a:t>I really </a:t>
            </a:r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like this movie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630652-ABF8-9D49-A2E5-96F42894CB1A}"/>
              </a:ext>
            </a:extLst>
          </p:cNvPr>
          <p:cNvSpPr txBox="1">
            <a:spLocks/>
          </p:cNvSpPr>
          <p:nvPr/>
        </p:nvSpPr>
        <p:spPr>
          <a:xfrm>
            <a:off x="822960" y="2514601"/>
            <a:ext cx="8285480" cy="2479039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buNone/>
            </a:pPr>
            <a:endParaRPr lang="en-US" dirty="0"/>
          </a:p>
          <a:p>
            <a:pPr marL="0" indent="0" fontAlgn="auto">
              <a:buNone/>
            </a:pPr>
            <a:r>
              <a:rPr lang="en-US" dirty="0"/>
              <a:t>Negation changes the meaning of "like" to negative.</a:t>
            </a:r>
          </a:p>
          <a:p>
            <a:pPr marL="0" indent="0" fontAlgn="auto">
              <a:buNone/>
            </a:pPr>
            <a:r>
              <a:rPr lang="en-US" dirty="0"/>
              <a:t>Negation can also change negative to positive-</a:t>
            </a:r>
            <a:r>
              <a:rPr lang="en-US" dirty="0" err="1"/>
              <a:t>ish</a:t>
            </a:r>
            <a:r>
              <a:rPr lang="en-US" dirty="0"/>
              <a:t> 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dismiss this film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Doesn't</a:t>
            </a:r>
            <a:r>
              <a:rPr lang="en-US" dirty="0"/>
              <a:t> let us get bored</a:t>
            </a:r>
          </a:p>
          <a:p>
            <a:pPr fontAlgn="auto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93437-70A5-4E41-8E95-5A9B26F3A66E}"/>
              </a:ext>
            </a:extLst>
          </p:cNvPr>
          <p:cNvSpPr txBox="1"/>
          <p:nvPr/>
        </p:nvSpPr>
        <p:spPr>
          <a:xfrm>
            <a:off x="4998721" y="31940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764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/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945" y="540969"/>
            <a:ext cx="8458200" cy="742950"/>
          </a:xfrm>
        </p:spPr>
        <p:txBody>
          <a:bodyPr>
            <a:noAutofit/>
          </a:bodyPr>
          <a:lstStyle/>
          <a:p>
            <a:r>
              <a:rPr lang="en-US" sz="2800" dirty="0"/>
              <a:t>Sentiment Classification: Dealing with Negation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2895600"/>
            <a:ext cx="8610600" cy="2895600"/>
          </a:xfrm>
        </p:spPr>
        <p:txBody>
          <a:bodyPr/>
          <a:lstStyle/>
          <a:p>
            <a:pPr marL="0" indent="0">
              <a:buNone/>
            </a:pPr>
            <a:r>
              <a:rPr lang="en-US" sz="2300"/>
              <a:t>Simple baseline method:</a:t>
            </a:r>
          </a:p>
          <a:p>
            <a:pPr marL="0" indent="0">
              <a:buNone/>
            </a:pPr>
            <a:r>
              <a:rPr lang="en-US" sz="2300"/>
              <a:t>Add NOT_ to every word between negation and following punctuation:</a:t>
            </a:r>
          </a:p>
          <a:p>
            <a:endParaRPr lang="en-US" sz="1600"/>
          </a:p>
          <a:p>
            <a:pPr>
              <a:buNone/>
            </a:pPr>
            <a:r>
              <a:rPr lang="en-US">
                <a:solidFill>
                  <a:srgbClr val="660066"/>
                </a:solidFill>
                <a:latin typeface="Courier"/>
                <a:cs typeface="Courier"/>
              </a:rPr>
              <a:t>didn’t like this movie , but I</a:t>
            </a:r>
          </a:p>
          <a:p>
            <a:endParaRPr lang="en-US">
              <a:solidFill>
                <a:srgbClr val="660066"/>
              </a:solidFill>
            </a:endParaRPr>
          </a:p>
          <a:p>
            <a:pPr>
              <a:buNone/>
            </a:pPr>
            <a:r>
              <a:rPr lang="en-US">
                <a:solidFill>
                  <a:srgbClr val="660066"/>
                </a:solidFill>
                <a:latin typeface="Courier"/>
                <a:cs typeface="Courier"/>
              </a:rPr>
              <a:t>didn’t </a:t>
            </a:r>
            <a:r>
              <a:rPr lang="en-US" err="1">
                <a:solidFill>
                  <a:srgbClr val="660066"/>
                </a:solidFill>
                <a:latin typeface="Courier"/>
                <a:cs typeface="Courier"/>
              </a:rPr>
              <a:t>NOT_like</a:t>
            </a:r>
            <a:r>
              <a:rPr lang="en-US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err="1">
                <a:solidFill>
                  <a:srgbClr val="660066"/>
                </a:solidFill>
                <a:latin typeface="Courier"/>
                <a:cs typeface="Courier"/>
              </a:rPr>
              <a:t>NOT_this</a:t>
            </a:r>
            <a:r>
              <a:rPr lang="en-US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err="1">
                <a:solidFill>
                  <a:srgbClr val="660066"/>
                </a:solidFill>
                <a:latin typeface="Courier"/>
                <a:cs typeface="Courier"/>
              </a:rPr>
              <a:t>NOT_movie</a:t>
            </a:r>
            <a:r>
              <a:rPr lang="en-US">
                <a:solidFill>
                  <a:srgbClr val="660066"/>
                </a:solidFill>
                <a:latin typeface="Courier"/>
                <a:cs typeface="Courier"/>
              </a:rPr>
              <a:t> but I</a:t>
            </a:r>
          </a:p>
        </p:txBody>
      </p:sp>
      <p:sp>
        <p:nvSpPr>
          <p:cNvPr id="4" name="Down Arrow 3"/>
          <p:cNvSpPr/>
          <p:nvPr/>
        </p:nvSpPr>
        <p:spPr>
          <a:xfrm>
            <a:off x="3200400" y="4953000"/>
            <a:ext cx="914400" cy="400050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73014" y="1575227"/>
            <a:ext cx="7462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28817A"/>
                </a:solidFill>
                <a:latin typeface="+mn-lt"/>
              </a:rPr>
              <a:t>Das, </a:t>
            </a:r>
            <a:r>
              <a:rPr lang="en-US" sz="1200" dirty="0" err="1">
                <a:solidFill>
                  <a:srgbClr val="28817A"/>
                </a:solidFill>
                <a:latin typeface="+mn-lt"/>
              </a:rPr>
              <a:t>Sanjiv</a:t>
            </a:r>
            <a:r>
              <a:rPr lang="en-US" sz="1200" dirty="0">
                <a:solidFill>
                  <a:srgbClr val="28817A"/>
                </a:solidFill>
                <a:latin typeface="+mn-lt"/>
              </a:rPr>
              <a:t> and Mike Chen. 2001. Yahoo! for Amazon: Extracting market sentiment from stock message boards. In Proceedings of the Asia Pacific Finance Association Annual Conference (APFA).</a:t>
            </a:r>
          </a:p>
          <a:p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Bo Pang, Lillian Lee, and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</a:rPr>
              <a:t>Shivakumar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100" dirty="0" err="1">
                <a:solidFill>
                  <a:schemeClr val="accent5">
                    <a:lumMod val="75000"/>
                  </a:schemeClr>
                </a:solidFill>
              </a:rPr>
              <a:t>Vaithyanathan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.  2002.  Thumbs up? Sentiment Classification using Machine Learning Techniques. EMNLP-2002, 79—86.</a:t>
            </a:r>
          </a:p>
        </p:txBody>
      </p:sp>
    </p:spTree>
    <p:extLst>
      <p:ext uri="{BB962C8B-B14F-4D97-AF65-F5344CB8AC3E}">
        <p14:creationId xmlns:p14="http://schemas.microsoft.com/office/powerpoint/2010/main" val="4112106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874" name="Rectangle 2"/>
          <p:cNvSpPr>
            <a:spLocks noGrp="1" noChangeArrowheads="1"/>
          </p:cNvSpPr>
          <p:nvPr>
            <p:ph type="title"/>
          </p:nvPr>
        </p:nvSpPr>
        <p:spPr>
          <a:xfrm>
            <a:off x="635000" y="441841"/>
            <a:ext cx="8509000" cy="857250"/>
          </a:xfrm>
        </p:spPr>
        <p:txBody>
          <a:bodyPr>
            <a:normAutofit/>
          </a:bodyPr>
          <a:lstStyle/>
          <a:p>
            <a:r>
              <a:rPr lang="en-US" dirty="0"/>
              <a:t>Who wrote </a:t>
            </a:r>
            <a:r>
              <a:rPr lang="en-US" smtClean="0"/>
              <a:t>this document?</a:t>
            </a:r>
            <a:endParaRPr lang="en-US" dirty="0"/>
          </a:p>
        </p:txBody>
      </p:sp>
      <p:sp>
        <p:nvSpPr>
          <p:cNvPr id="1359875" name="Rectangle 3"/>
          <p:cNvSpPr>
            <a:spLocks noGrp="1" noChangeArrowheads="1"/>
          </p:cNvSpPr>
          <p:nvPr>
            <p:ph idx="1"/>
          </p:nvPr>
        </p:nvSpPr>
        <p:spPr>
          <a:xfrm>
            <a:off x="377303" y="1370258"/>
            <a:ext cx="7162800" cy="3086100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dirty="0"/>
              <a:t>1787-8: anonymous essays try to convince New York to ratify U.S Constitution:  Jay, Madison, Hamilton.  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dirty="0"/>
              <a:t>Authorship of 12 of the letters in dispute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dirty="0"/>
              <a:t>1963: solved by </a:t>
            </a:r>
            <a:r>
              <a:rPr lang="en-US" dirty="0" err="1"/>
              <a:t>Mosteller</a:t>
            </a:r>
            <a:r>
              <a:rPr lang="en-US" dirty="0"/>
              <a:t> and Wallace using Bayesian methods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endParaRPr lang="en-US" dirty="0"/>
          </a:p>
        </p:txBody>
      </p:sp>
      <p:pic>
        <p:nvPicPr>
          <p:cNvPr id="12" name="Picture 11" descr="370px-Federali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690" y="1595037"/>
            <a:ext cx="1270000" cy="2059459"/>
          </a:xfrm>
          <a:prstGeom prst="rect">
            <a:avLst/>
          </a:prstGeom>
        </p:spPr>
      </p:pic>
      <p:pic>
        <p:nvPicPr>
          <p:cNvPr id="2" name="Picture 1" descr="220px-James_Madiso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199" y="4582099"/>
            <a:ext cx="907007" cy="1104900"/>
          </a:xfrm>
          <a:prstGeom prst="rect">
            <a:avLst/>
          </a:prstGeom>
        </p:spPr>
      </p:pic>
      <p:pic>
        <p:nvPicPr>
          <p:cNvPr id="3" name="Picture 2" descr="220px-Alexander_Hamilton_portrait_by_John_Trumbull_1806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4527525"/>
            <a:ext cx="947391" cy="1123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65255" y="5876254"/>
            <a:ext cx="1859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James Madison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84071" y="5876254"/>
            <a:ext cx="2411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Alexander Hamilton</a:t>
            </a:r>
          </a:p>
        </p:txBody>
      </p:sp>
    </p:spTree>
    <p:extLst>
      <p:ext uri="{BB962C8B-B14F-4D97-AF65-F5344CB8AC3E}">
        <p14:creationId xmlns:p14="http://schemas.microsoft.com/office/powerpoint/2010/main" val="307303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72891-A55D-B740-A896-03BF494F0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Sentiment Classification: Lexicons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83573-4C00-B849-B166-9D17DC44B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we don't have enough labeled training data</a:t>
            </a:r>
          </a:p>
          <a:p>
            <a:r>
              <a:rPr lang="en-US" dirty="0"/>
              <a:t>In that case, we can make use of pre-built word lists</a:t>
            </a:r>
          </a:p>
          <a:p>
            <a:r>
              <a:rPr lang="en-US" dirty="0"/>
              <a:t>Called </a:t>
            </a:r>
            <a:r>
              <a:rPr lang="en-US" b="1" dirty="0"/>
              <a:t>lexicons</a:t>
            </a:r>
          </a:p>
          <a:p>
            <a:r>
              <a:rPr lang="en-US" dirty="0"/>
              <a:t>There are various publically available lexicons</a:t>
            </a:r>
          </a:p>
        </p:txBody>
      </p:sp>
    </p:spTree>
    <p:extLst>
      <p:ext uri="{BB962C8B-B14F-4D97-AF65-F5344CB8AC3E}">
        <p14:creationId xmlns:p14="http://schemas.microsoft.com/office/powerpoint/2010/main" val="282929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99060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/>
              <a:t>MPQA Subjectivity Cues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3048000"/>
            <a:ext cx="8763000" cy="292793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Home page: </a:t>
            </a:r>
            <a:r>
              <a:rPr lang="en-US" dirty="0">
                <a:hlinkClick r:id="rId2"/>
              </a:rPr>
              <a:t>https://mpqa.cs.pitt.edu/lexicons/subj_lexicon/</a:t>
            </a:r>
            <a:endParaRPr lang="en-US" dirty="0"/>
          </a:p>
          <a:p>
            <a:r>
              <a:rPr lang="en-US" dirty="0"/>
              <a:t>6885 words from 8221 lemmas, annotated for intensity (strong/weak)</a:t>
            </a:r>
          </a:p>
          <a:p>
            <a:pPr lvl="1"/>
            <a:r>
              <a:rPr lang="en-US" dirty="0"/>
              <a:t>2718 positive</a:t>
            </a:r>
          </a:p>
          <a:p>
            <a:pPr lvl="1"/>
            <a:r>
              <a:rPr lang="en-US" dirty="0"/>
              <a:t>4912 negative</a:t>
            </a:r>
          </a:p>
          <a:p>
            <a:r>
              <a:rPr lang="en-US" dirty="0"/>
              <a:t>+ : </a:t>
            </a:r>
            <a:r>
              <a:rPr lang="en-US" i="1" dirty="0"/>
              <a:t>admirable, beautiful, confident, dazzling, ecstatic, favor, glee, great </a:t>
            </a:r>
            <a:endParaRPr lang="en-US" dirty="0"/>
          </a:p>
          <a:p>
            <a:r>
              <a:rPr lang="en-US" dirty="0"/>
              <a:t>− : </a:t>
            </a:r>
            <a:r>
              <a:rPr lang="en-US" i="1" dirty="0"/>
              <a:t>awful, bad, bias, catastrophe, cheat, deny, envious, foul, harsh, hate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66800" y="1828801"/>
            <a:ext cx="664682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err="1">
                <a:solidFill>
                  <a:srgbClr val="28817A"/>
                </a:solidFill>
              </a:rPr>
              <a:t>Theresa</a:t>
            </a:r>
            <a:r>
              <a:rPr lang="pl-PL" sz="1200">
                <a:solidFill>
                  <a:srgbClr val="28817A"/>
                </a:solidFill>
              </a:rPr>
              <a:t> Wilson, </a:t>
            </a:r>
            <a:r>
              <a:rPr lang="pl-PL" sz="1200" err="1">
                <a:solidFill>
                  <a:srgbClr val="28817A"/>
                </a:solidFill>
              </a:rPr>
              <a:t>Janyce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Wiebe</a:t>
            </a:r>
            <a:r>
              <a:rPr lang="pl-PL" sz="1200">
                <a:solidFill>
                  <a:srgbClr val="28817A"/>
                </a:solidFill>
              </a:rPr>
              <a:t>, and Paul Hoffmann (2005). </a:t>
            </a:r>
            <a:r>
              <a:rPr lang="pl-PL" sz="1200" err="1">
                <a:solidFill>
                  <a:srgbClr val="28817A"/>
                </a:solidFill>
              </a:rPr>
              <a:t>Recognizing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Contextual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Polarity</a:t>
            </a:r>
            <a:r>
              <a:rPr lang="pl-PL" sz="1200">
                <a:solidFill>
                  <a:srgbClr val="28817A"/>
                </a:solidFill>
              </a:rPr>
              <a:t> in </a:t>
            </a:r>
          </a:p>
          <a:p>
            <a:r>
              <a:rPr lang="pl-PL" sz="1200" err="1">
                <a:solidFill>
                  <a:srgbClr val="28817A"/>
                </a:solidFill>
              </a:rPr>
              <a:t>Phrase</a:t>
            </a:r>
            <a:r>
              <a:rPr lang="pl-PL" sz="1200">
                <a:solidFill>
                  <a:srgbClr val="28817A"/>
                </a:solidFill>
              </a:rPr>
              <a:t>-Level </a:t>
            </a:r>
            <a:r>
              <a:rPr lang="pl-PL" sz="1200" err="1">
                <a:solidFill>
                  <a:srgbClr val="28817A"/>
                </a:solidFill>
              </a:rPr>
              <a:t>Sentiment</a:t>
            </a:r>
            <a:r>
              <a:rPr lang="pl-PL" sz="1200">
                <a:solidFill>
                  <a:srgbClr val="28817A"/>
                </a:solidFill>
              </a:rPr>
              <a:t> Analysis. Proc. of HLT-EMNLP-2005.</a:t>
            </a:r>
          </a:p>
          <a:p>
            <a:endParaRPr lang="pl-PL" sz="1200">
              <a:solidFill>
                <a:srgbClr val="28817A"/>
              </a:solidFill>
            </a:endParaRPr>
          </a:p>
          <a:p>
            <a:r>
              <a:rPr lang="en-US" sz="1200" err="1">
                <a:solidFill>
                  <a:srgbClr val="28817A"/>
                </a:solidFill>
              </a:rPr>
              <a:t>Riloff</a:t>
            </a:r>
            <a:r>
              <a:rPr lang="en-US" sz="1200">
                <a:solidFill>
                  <a:srgbClr val="28817A"/>
                </a:solidFill>
              </a:rPr>
              <a:t> and </a:t>
            </a:r>
            <a:r>
              <a:rPr lang="en-US" sz="1200" err="1">
                <a:solidFill>
                  <a:srgbClr val="28817A"/>
                </a:solidFill>
              </a:rPr>
              <a:t>Wiebe</a:t>
            </a:r>
            <a:r>
              <a:rPr lang="en-US" sz="1200">
                <a:solidFill>
                  <a:srgbClr val="28817A"/>
                </a:solidFill>
              </a:rPr>
              <a:t> (2003). Learning extraction patterns for subjective expressions. EMNLP-2003.</a:t>
            </a:r>
          </a:p>
          <a:p>
            <a:endParaRPr lang="en-US" sz="12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0476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685800"/>
            <a:ext cx="8229600" cy="857250"/>
          </a:xfrm>
        </p:spPr>
        <p:txBody>
          <a:bodyPr/>
          <a:lstStyle/>
          <a:p>
            <a:r>
              <a:rPr lang="en-US"/>
              <a:t>The General Inquirer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2362200"/>
            <a:ext cx="8534400" cy="3333750"/>
          </a:xfrm>
        </p:spPr>
        <p:txBody>
          <a:bodyPr>
            <a:normAutofit fontScale="77500" lnSpcReduction="20000"/>
          </a:bodyPr>
          <a:lstStyle/>
          <a:p>
            <a:pPr marL="342900" lvl="1" indent="-342900">
              <a:buClr>
                <a:srgbClr val="CC0000"/>
              </a:buClr>
            </a:pPr>
            <a:r>
              <a:rPr lang="en-US" sz="2400"/>
              <a:t>Home page: </a:t>
            </a:r>
            <a:r>
              <a:rPr lang="en-US">
                <a:hlinkClick r:id="rId2"/>
              </a:rPr>
              <a:t>http://www.wjh.harvard.edu/~inquirer</a:t>
            </a:r>
            <a:endParaRPr lang="en-US"/>
          </a:p>
          <a:p>
            <a:pPr marL="342900" lvl="1" indent="-342900">
              <a:buClr>
                <a:srgbClr val="CC0000"/>
              </a:buClr>
            </a:pPr>
            <a:r>
              <a:rPr lang="en-US" sz="2400"/>
              <a:t>List of Categories:  </a:t>
            </a:r>
            <a:r>
              <a:rPr lang="en-US">
                <a:hlinkClick r:id="rId3"/>
              </a:rPr>
              <a:t>http://www.wjh.harvard.edu/~inquirer/homecat.htm</a:t>
            </a:r>
            <a:endParaRPr lang="en-US"/>
          </a:p>
          <a:p>
            <a:pPr marL="342900" lvl="1" indent="-342900">
              <a:buClr>
                <a:srgbClr val="CC0000"/>
              </a:buClr>
            </a:pPr>
            <a:r>
              <a:rPr lang="en-US" sz="2400"/>
              <a:t>Spreadsheet: </a:t>
            </a:r>
            <a:r>
              <a:rPr lang="en-US">
                <a:hlinkClick r:id="rId4"/>
              </a:rPr>
              <a:t>http://www.wjh.harvard.edu/~inquirer/inquirerbasic.xls</a:t>
            </a:r>
            <a:endParaRPr lang="en-US"/>
          </a:p>
          <a:p>
            <a:r>
              <a:rPr lang="en-US"/>
              <a:t>Categories:</a:t>
            </a:r>
          </a:p>
          <a:p>
            <a:pPr lvl="1"/>
            <a:r>
              <a:rPr lang="en-US" err="1"/>
              <a:t>Positiv</a:t>
            </a:r>
            <a:r>
              <a:rPr lang="en-US"/>
              <a:t> (1915 words) and </a:t>
            </a:r>
            <a:r>
              <a:rPr lang="en-US" err="1"/>
              <a:t>Negativ</a:t>
            </a:r>
            <a:r>
              <a:rPr lang="en-US"/>
              <a:t> (2291 words)</a:t>
            </a:r>
          </a:p>
          <a:p>
            <a:pPr lvl="1"/>
            <a:r>
              <a:rPr lang="en-US"/>
              <a:t>Strong </a:t>
            </a:r>
            <a:r>
              <a:rPr lang="en-US" err="1"/>
              <a:t>vs</a:t>
            </a:r>
            <a:r>
              <a:rPr lang="en-US"/>
              <a:t> Weak, Active </a:t>
            </a:r>
            <a:r>
              <a:rPr lang="en-US" err="1"/>
              <a:t>vs</a:t>
            </a:r>
            <a:r>
              <a:rPr lang="en-US"/>
              <a:t> Passive, Overstated versus Understated</a:t>
            </a:r>
          </a:p>
          <a:p>
            <a:pPr lvl="1"/>
            <a:r>
              <a:rPr lang="en-US"/>
              <a:t>Pleasure, Pain, Virtue, Vice, Motivation, Cognitive Orientation, </a:t>
            </a:r>
            <a:r>
              <a:rPr lang="en-US" err="1"/>
              <a:t>etc</a:t>
            </a:r>
            <a:endParaRPr lang="en-US"/>
          </a:p>
          <a:p>
            <a:r>
              <a:rPr lang="en-US"/>
              <a:t>Free for Research 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0" y="1686580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accent5">
                    <a:lumMod val="75000"/>
                  </a:schemeClr>
                </a:solidFill>
                <a:latin typeface="+mn-lt"/>
              </a:rPr>
              <a:t>Philip J. Stone, Dexter C </a:t>
            </a:r>
            <a:r>
              <a:rPr lang="en-US" sz="1400" err="1">
                <a:solidFill>
                  <a:schemeClr val="accent5">
                    <a:lumMod val="75000"/>
                  </a:schemeClr>
                </a:solidFill>
                <a:latin typeface="+mn-lt"/>
              </a:rPr>
              <a:t>Dunphy</a:t>
            </a:r>
            <a:r>
              <a:rPr lang="en-US" sz="1400">
                <a:solidFill>
                  <a:schemeClr val="accent5">
                    <a:lumMod val="75000"/>
                  </a:schemeClr>
                </a:solidFill>
                <a:latin typeface="+mn-lt"/>
              </a:rPr>
              <a:t>, Marshall S. Smith, Daniel M. Ogilvie. 1966. The General Inquirer: A Computer Approach to Content Analysis. MIT Press</a:t>
            </a:r>
          </a:p>
        </p:txBody>
      </p:sp>
    </p:spTree>
    <p:extLst>
      <p:ext uri="{BB962C8B-B14F-4D97-AF65-F5344CB8AC3E}">
        <p14:creationId xmlns:p14="http://schemas.microsoft.com/office/powerpoint/2010/main" val="229888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2D1B-F7F0-DA44-8CEB-88F0EEE9F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838200"/>
            <a:ext cx="7787640" cy="680397"/>
          </a:xfrm>
        </p:spPr>
        <p:txBody>
          <a:bodyPr>
            <a:noAutofit/>
          </a:bodyPr>
          <a:lstStyle/>
          <a:p>
            <a:r>
              <a:rPr lang="en-US" sz="2800" dirty="0"/>
              <a:t>Using Lexicons in Sentiment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9731-5B0E-A04E-B272-8AE19E3C0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287" y="1676400"/>
            <a:ext cx="8414985" cy="3733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/>
              <a:t>Add a feature </a:t>
            </a:r>
            <a:r>
              <a:rPr lang="en-US" sz="2400" dirty="0"/>
              <a:t>that gets a count whenever a word from the lexicon occurs</a:t>
            </a:r>
          </a:p>
          <a:p>
            <a:pPr lvl="1"/>
            <a:r>
              <a:rPr lang="en-US" sz="2400" dirty="0"/>
              <a:t>E.g., a feature called "</a:t>
            </a:r>
            <a:r>
              <a:rPr lang="en-US" sz="2400" b="1" dirty="0"/>
              <a:t>this word occurs in the positive lexicon</a:t>
            </a:r>
            <a:r>
              <a:rPr lang="en-US" sz="2400" dirty="0"/>
              <a:t>" or "</a:t>
            </a:r>
            <a:r>
              <a:rPr lang="en-US" sz="2400" b="1" dirty="0"/>
              <a:t>this word occurs in the negative lexicon</a:t>
            </a:r>
            <a:r>
              <a:rPr lang="en-US" sz="2400" dirty="0"/>
              <a:t>"</a:t>
            </a:r>
          </a:p>
          <a:p>
            <a:pPr marL="0" indent="0">
              <a:buNone/>
            </a:pPr>
            <a:r>
              <a:rPr lang="en-US" sz="2400" dirty="0"/>
              <a:t>Now all positive words (</a:t>
            </a:r>
            <a:r>
              <a:rPr lang="en-US" sz="2400" i="1" dirty="0"/>
              <a:t>good, great, beautiful, wonderful</a:t>
            </a:r>
            <a:r>
              <a:rPr lang="en-US" sz="2400" dirty="0"/>
              <a:t>) or negative words count for that feature.</a:t>
            </a:r>
          </a:p>
          <a:p>
            <a:pPr marL="0" indent="0">
              <a:buNone/>
            </a:pPr>
            <a:r>
              <a:rPr lang="en-US" sz="2400" dirty="0"/>
              <a:t>Using 1-2 features isn't as good as using all the words.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But when training data is sparse or not representative of the test set, dense lexicon features can help</a:t>
            </a:r>
          </a:p>
        </p:txBody>
      </p:sp>
    </p:spTree>
    <p:extLst>
      <p:ext uri="{BB962C8B-B14F-4D97-AF65-F5344CB8AC3E}">
        <p14:creationId xmlns:p14="http://schemas.microsoft.com/office/powerpoint/2010/main" val="1701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09600"/>
            <a:ext cx="7863840" cy="680397"/>
          </a:xfrm>
        </p:spPr>
        <p:txBody>
          <a:bodyPr>
            <a:noAutofit/>
          </a:bodyPr>
          <a:lstStyle/>
          <a:p>
            <a:r>
              <a:rPr lang="en-GB" sz="2800" dirty="0"/>
              <a:t>Na</a:t>
            </a:r>
            <a:r>
              <a:rPr lang="fr-FR" sz="2800" dirty="0"/>
              <a:t>i</a:t>
            </a:r>
            <a:r>
              <a:rPr lang="en-GB" sz="2800" dirty="0" err="1"/>
              <a:t>ve</a:t>
            </a:r>
            <a:r>
              <a:rPr lang="en-GB" sz="2800" dirty="0"/>
              <a:t> Bayes in Other tasks: Spam Filtering</a:t>
            </a:r>
            <a:endParaRPr lang="en-US" sz="2800" dirty="0"/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alibri" charset="0"/>
              </a:rPr>
              <a:t>SpamAssassin</a:t>
            </a:r>
            <a:r>
              <a:rPr lang="en-US" dirty="0">
                <a:latin typeface="Calibri" charset="0"/>
              </a:rPr>
              <a:t> Features:</a:t>
            </a:r>
          </a:p>
          <a:p>
            <a:pPr lvl="1"/>
            <a:r>
              <a:rPr lang="en-US" dirty="0"/>
              <a:t>Mentions millions of (dollar) ((dollar) NN,NNN,NNN.NN)</a:t>
            </a:r>
          </a:p>
          <a:p>
            <a:pPr lvl="1"/>
            <a:r>
              <a:rPr lang="en-US" dirty="0"/>
              <a:t>From: starts with many numbers</a:t>
            </a:r>
          </a:p>
          <a:p>
            <a:pPr lvl="1"/>
            <a:r>
              <a:rPr lang="en-US" dirty="0"/>
              <a:t>Subject is all capitals</a:t>
            </a:r>
          </a:p>
          <a:p>
            <a:pPr lvl="1"/>
            <a:r>
              <a:rPr lang="en-US" dirty="0"/>
              <a:t>HTML has a low ratio of text to image area</a:t>
            </a:r>
          </a:p>
          <a:p>
            <a:pPr lvl="1"/>
            <a:r>
              <a:rPr lang="en-US" dirty="0"/>
              <a:t>"One hundred percent guaranteed"</a:t>
            </a:r>
          </a:p>
          <a:p>
            <a:pPr lvl="1"/>
            <a:r>
              <a:rPr lang="en-US" dirty="0"/>
              <a:t>Claims you can be removed from the list</a:t>
            </a:r>
          </a:p>
        </p:txBody>
      </p:sp>
    </p:spTree>
    <p:extLst>
      <p:ext uri="{BB962C8B-B14F-4D97-AF65-F5344CB8AC3E}">
        <p14:creationId xmlns:p14="http://schemas.microsoft.com/office/powerpoint/2010/main" val="25432831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3BA52-C719-7A42-B104-02333736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in Language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D6DDC-A934-4B4E-92C9-499ADAEF0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2057400"/>
            <a:ext cx="8092440" cy="3429000"/>
          </a:xfrm>
        </p:spPr>
        <p:txBody>
          <a:bodyPr/>
          <a:lstStyle/>
          <a:p>
            <a:r>
              <a:rPr lang="en-US" dirty="0"/>
              <a:t>Determining what language a piece of text is written in.</a:t>
            </a:r>
          </a:p>
          <a:p>
            <a:pPr marL="0" indent="0">
              <a:buNone/>
            </a:pPr>
            <a:r>
              <a:rPr lang="en-US" dirty="0"/>
              <a:t>Features based on character n-grams do very well</a:t>
            </a:r>
          </a:p>
          <a:p>
            <a:r>
              <a:rPr lang="en-US" dirty="0"/>
              <a:t>Important to train on lots of varieties of each language</a:t>
            </a:r>
          </a:p>
          <a:p>
            <a:pPr marL="396875" lvl="1" indent="0">
              <a:buNone/>
            </a:pPr>
            <a:r>
              <a:rPr lang="en-US" dirty="0"/>
              <a:t>(e.g., American English varieties like African-American English, or English varieties around the world like Indian English)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653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838200"/>
            <a:ext cx="7467600" cy="742950"/>
          </a:xfrm>
        </p:spPr>
        <p:txBody>
          <a:bodyPr>
            <a:noAutofit/>
          </a:bodyPr>
          <a:lstStyle/>
          <a:p>
            <a:r>
              <a:rPr lang="en-US" sz="2800" dirty="0"/>
              <a:t>Summary: Naive Bayes is Not So Naive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00250"/>
            <a:ext cx="8458200" cy="3952875"/>
          </a:xfrm>
        </p:spPr>
        <p:txBody>
          <a:bodyPr>
            <a:normAutofit fontScale="92500" lnSpcReduction="10000"/>
          </a:bodyPr>
          <a:lstStyle/>
          <a:p>
            <a:pPr marL="228600" indent="-228600"/>
            <a:r>
              <a:rPr lang="en-US" dirty="0">
                <a:latin typeface="Calibri" charset="0"/>
              </a:rPr>
              <a:t>Very Fast, low storage requirements</a:t>
            </a:r>
          </a:p>
          <a:p>
            <a:pPr marL="228600" indent="-228600"/>
            <a:r>
              <a:rPr lang="en-US" dirty="0">
                <a:latin typeface="Calibri" charset="0"/>
              </a:rPr>
              <a:t>Work well with very small amounts of training data</a:t>
            </a:r>
          </a:p>
          <a:p>
            <a:pPr marL="228600" indent="-228600"/>
            <a:r>
              <a:rPr lang="en-US" dirty="0">
                <a:latin typeface="Calibri" charset="0"/>
              </a:rPr>
              <a:t>Robust to Irrelevant Features</a:t>
            </a:r>
          </a:p>
          <a:p>
            <a:pPr marL="571500" lvl="1" indent="-165100">
              <a:lnSpc>
                <a:spcPct val="90000"/>
              </a:lnSpc>
              <a:buNone/>
            </a:pPr>
            <a:r>
              <a:rPr lang="en-US" dirty="0">
                <a:latin typeface="Calibri" charset="0"/>
              </a:rPr>
              <a:t>	</a:t>
            </a:r>
            <a:r>
              <a:rPr lang="en-US" sz="1800" dirty="0">
                <a:latin typeface="Calibri" charset="0"/>
              </a:rPr>
              <a:t>Irrelevant Features cancel each other without affecting results</a:t>
            </a:r>
          </a:p>
          <a:p>
            <a:pPr marL="228600" indent="-228600"/>
            <a:r>
              <a:rPr lang="en-US" dirty="0">
                <a:latin typeface="Calibri" charset="0"/>
              </a:rPr>
              <a:t>Very good in domains with many equally important features</a:t>
            </a:r>
          </a:p>
          <a:p>
            <a:pPr marL="571500" lvl="1" indent="-165100">
              <a:buNone/>
            </a:pPr>
            <a:r>
              <a:rPr lang="en-US" dirty="0">
                <a:latin typeface="Calibri" charset="0"/>
              </a:rPr>
              <a:t>	</a:t>
            </a:r>
            <a:r>
              <a:rPr lang="en-US" sz="1800" dirty="0">
                <a:latin typeface="Calibri" charset="0"/>
              </a:rPr>
              <a:t>Decision Trees suffer from </a:t>
            </a:r>
            <a:r>
              <a:rPr lang="en-US" sz="1800" i="1" dirty="0">
                <a:latin typeface="Calibri" charset="0"/>
              </a:rPr>
              <a:t>fragmentation</a:t>
            </a:r>
            <a:r>
              <a:rPr lang="en-US" sz="1800" dirty="0">
                <a:latin typeface="Calibri" charset="0"/>
              </a:rPr>
              <a:t> in such cases – especially if little data</a:t>
            </a:r>
          </a:p>
          <a:p>
            <a:pPr marL="228600" indent="-228600"/>
            <a:r>
              <a:rPr lang="en-US" dirty="0">
                <a:latin typeface="Calibri" charset="0"/>
              </a:rPr>
              <a:t>Optimal if the independence assumptions hold: </a:t>
            </a:r>
            <a:r>
              <a:rPr lang="en-US" sz="2000" dirty="0">
                <a:latin typeface="Calibri" charset="0"/>
              </a:rPr>
              <a:t>If assumed independence is correct, then it is the Bayes Optimal Classifier for problem</a:t>
            </a:r>
            <a:endParaRPr lang="en-US" dirty="0">
              <a:latin typeface="Calibri" charset="0"/>
            </a:endParaRPr>
          </a:p>
          <a:p>
            <a:pPr marL="228600" indent="-228600"/>
            <a:r>
              <a:rPr lang="en-US" dirty="0">
                <a:latin typeface="Calibri" charset="0"/>
              </a:rPr>
              <a:t>A good dependable baseline for text classification</a:t>
            </a:r>
          </a:p>
          <a:p>
            <a:pPr marL="571500" lvl="1"/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But we will see other classifiers that give better accuracy</a:t>
            </a:r>
          </a:p>
          <a:p>
            <a:pPr marL="228600" indent="-228600"/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8622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447800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sz="1800" dirty="0"/>
              <a:t>Generative Model for Multinomial Na</a:t>
            </a:r>
            <a:r>
              <a:rPr lang="fr-FR" sz="1800" dirty="0"/>
              <a:t>ï</a:t>
            </a:r>
            <a:r>
              <a:rPr lang="en-US" sz="1800" dirty="0" err="1"/>
              <a:t>ve</a:t>
            </a:r>
            <a:r>
              <a:rPr lang="en-US" sz="1800" dirty="0"/>
              <a:t> Bayes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32" name="Oval 4"/>
          <p:cNvSpPr>
            <a:spLocks noChangeArrowheads="1"/>
          </p:cNvSpPr>
          <p:nvPr/>
        </p:nvSpPr>
        <p:spPr bwMode="auto">
          <a:xfrm>
            <a:off x="3886200" y="2762250"/>
            <a:ext cx="11430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>
                <a:solidFill>
                  <a:sysClr val="windowText" lastClr="000000"/>
                </a:solidFill>
              </a:rPr>
              <a:t>c=+</a:t>
            </a:r>
          </a:p>
        </p:txBody>
      </p:sp>
      <p:sp>
        <p:nvSpPr>
          <p:cNvPr id="33" name="Oval 6"/>
          <p:cNvSpPr>
            <a:spLocks noChangeArrowheads="1"/>
          </p:cNvSpPr>
          <p:nvPr/>
        </p:nvSpPr>
        <p:spPr bwMode="auto">
          <a:xfrm>
            <a:off x="533400" y="4648200"/>
            <a:ext cx="16002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i="1" kern="0">
                <a:solidFill>
                  <a:sysClr val="windowText" lastClr="000000"/>
                </a:solidFill>
              </a:rPr>
              <a:t>X</a:t>
            </a:r>
            <a:r>
              <a:rPr lang="en-US" i="1" kern="0" baseline="-25000">
                <a:solidFill>
                  <a:sysClr val="windowText" lastClr="000000"/>
                </a:solidFill>
              </a:rPr>
              <a:t>1</a:t>
            </a:r>
            <a:r>
              <a:rPr lang="en-US" i="1" kern="0">
                <a:solidFill>
                  <a:sysClr val="windowText" lastClr="000000"/>
                </a:solidFill>
              </a:rPr>
              <a:t>=I</a:t>
            </a:r>
            <a:endParaRPr lang="en-US" kern="0" baseline="-25000">
              <a:solidFill>
                <a:sysClr val="windowText" lastClr="000000"/>
              </a:solidFill>
            </a:endParaRPr>
          </a:p>
        </p:txBody>
      </p:sp>
      <p:sp>
        <p:nvSpPr>
          <p:cNvPr id="39" name="Line 14"/>
          <p:cNvSpPr>
            <a:spLocks noChangeShapeType="1"/>
          </p:cNvSpPr>
          <p:nvPr/>
        </p:nvSpPr>
        <p:spPr bwMode="auto">
          <a:xfrm flipH="1">
            <a:off x="1524000" y="3276600"/>
            <a:ext cx="2590800" cy="13716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40" name="Line 15"/>
          <p:cNvSpPr>
            <a:spLocks noChangeShapeType="1"/>
          </p:cNvSpPr>
          <p:nvPr/>
        </p:nvSpPr>
        <p:spPr bwMode="auto">
          <a:xfrm flipH="1">
            <a:off x="3048000" y="3371850"/>
            <a:ext cx="1295400" cy="12763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41" name="Line 16"/>
          <p:cNvSpPr>
            <a:spLocks noChangeShapeType="1"/>
          </p:cNvSpPr>
          <p:nvPr/>
        </p:nvSpPr>
        <p:spPr bwMode="auto">
          <a:xfrm flipH="1">
            <a:off x="4419600" y="3352800"/>
            <a:ext cx="762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43" name="Line 18"/>
          <p:cNvSpPr>
            <a:spLocks noChangeShapeType="1"/>
          </p:cNvSpPr>
          <p:nvPr/>
        </p:nvSpPr>
        <p:spPr bwMode="auto">
          <a:xfrm>
            <a:off x="4648200" y="3352800"/>
            <a:ext cx="14478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44" name="Line 19"/>
          <p:cNvSpPr>
            <a:spLocks noChangeShapeType="1"/>
          </p:cNvSpPr>
          <p:nvPr/>
        </p:nvSpPr>
        <p:spPr bwMode="auto">
          <a:xfrm>
            <a:off x="4800600" y="3295650"/>
            <a:ext cx="2667000" cy="13525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71" name="Oval 6"/>
          <p:cNvSpPr>
            <a:spLocks noChangeArrowheads="1"/>
          </p:cNvSpPr>
          <p:nvPr/>
        </p:nvSpPr>
        <p:spPr bwMode="auto">
          <a:xfrm>
            <a:off x="2286000" y="464820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i="1" kern="0">
                <a:solidFill>
                  <a:sysClr val="windowText" lastClr="000000"/>
                </a:solidFill>
              </a:rPr>
              <a:t>X</a:t>
            </a:r>
            <a:r>
              <a:rPr lang="en-US" i="1" kern="0" baseline="-25000">
                <a:solidFill>
                  <a:sysClr val="windowText" lastClr="000000"/>
                </a:solidFill>
              </a:rPr>
              <a:t>2</a:t>
            </a:r>
            <a:r>
              <a:rPr lang="en-US" i="1" kern="0">
                <a:solidFill>
                  <a:sysClr val="windowText" lastClr="000000"/>
                </a:solidFill>
              </a:rPr>
              <a:t>=love</a:t>
            </a:r>
            <a:endParaRPr lang="en-US" kern="0" baseline="-25000">
              <a:solidFill>
                <a:sysClr val="windowText" lastClr="000000"/>
              </a:solidFill>
            </a:endParaRPr>
          </a:p>
        </p:txBody>
      </p:sp>
      <p:sp>
        <p:nvSpPr>
          <p:cNvPr id="72" name="Oval 6"/>
          <p:cNvSpPr>
            <a:spLocks noChangeArrowheads="1"/>
          </p:cNvSpPr>
          <p:nvPr/>
        </p:nvSpPr>
        <p:spPr bwMode="auto">
          <a:xfrm>
            <a:off x="3657600" y="4648200"/>
            <a:ext cx="1676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i="1" kern="0">
                <a:solidFill>
                  <a:sysClr val="windowText" lastClr="000000"/>
                </a:solidFill>
              </a:rPr>
              <a:t>X</a:t>
            </a:r>
            <a:r>
              <a:rPr lang="en-US" i="1" kern="0" baseline="-25000">
                <a:solidFill>
                  <a:sysClr val="windowText" lastClr="000000"/>
                </a:solidFill>
              </a:rPr>
              <a:t>3</a:t>
            </a:r>
            <a:r>
              <a:rPr lang="en-US" i="1" kern="0">
                <a:solidFill>
                  <a:sysClr val="windowText" lastClr="000000"/>
                </a:solidFill>
              </a:rPr>
              <a:t>=this</a:t>
            </a:r>
            <a:endParaRPr lang="en-US" kern="0" baseline="-25000">
              <a:solidFill>
                <a:sysClr val="windowText" lastClr="000000"/>
              </a:solidFill>
            </a:endParaRPr>
          </a:p>
        </p:txBody>
      </p:sp>
      <p:sp>
        <p:nvSpPr>
          <p:cNvPr id="73" name="Oval 6"/>
          <p:cNvSpPr>
            <a:spLocks noChangeArrowheads="1"/>
          </p:cNvSpPr>
          <p:nvPr/>
        </p:nvSpPr>
        <p:spPr bwMode="auto">
          <a:xfrm>
            <a:off x="5486400" y="464820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i="1" kern="0">
                <a:solidFill>
                  <a:sysClr val="windowText" lastClr="000000"/>
                </a:solidFill>
              </a:rPr>
              <a:t>X</a:t>
            </a:r>
            <a:r>
              <a:rPr lang="en-US" i="1" kern="0" baseline="-25000">
                <a:solidFill>
                  <a:sysClr val="windowText" lastClr="000000"/>
                </a:solidFill>
              </a:rPr>
              <a:t>4</a:t>
            </a:r>
            <a:r>
              <a:rPr lang="en-US" i="1" kern="0">
                <a:solidFill>
                  <a:sysClr val="windowText" lastClr="000000"/>
                </a:solidFill>
              </a:rPr>
              <a:t>=fun</a:t>
            </a:r>
            <a:endParaRPr lang="en-US" kern="0" baseline="-25000">
              <a:solidFill>
                <a:sysClr val="windowText" lastClr="000000"/>
              </a:solidFill>
            </a:endParaRPr>
          </a:p>
        </p:txBody>
      </p:sp>
      <p:sp>
        <p:nvSpPr>
          <p:cNvPr id="74" name="Oval 6"/>
          <p:cNvSpPr>
            <a:spLocks noChangeArrowheads="1"/>
          </p:cNvSpPr>
          <p:nvPr/>
        </p:nvSpPr>
        <p:spPr bwMode="auto">
          <a:xfrm>
            <a:off x="6934200" y="464820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i="1" kern="0">
                <a:solidFill>
                  <a:sysClr val="windowText" lastClr="000000"/>
                </a:solidFill>
              </a:rPr>
              <a:t>X</a:t>
            </a:r>
            <a:r>
              <a:rPr lang="en-US" i="1" kern="0" baseline="-25000">
                <a:solidFill>
                  <a:sysClr val="windowText" lastClr="000000"/>
                </a:solidFill>
              </a:rPr>
              <a:t>5</a:t>
            </a:r>
            <a:r>
              <a:rPr lang="en-US" i="1" kern="0">
                <a:solidFill>
                  <a:sysClr val="windowText" lastClr="000000"/>
                </a:solidFill>
              </a:rPr>
              <a:t>=film</a:t>
            </a:r>
            <a:endParaRPr lang="en-US" kern="0" baseline="-25000">
              <a:solidFill>
                <a:sysClr val="windowText" lastClr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33400" y="525051"/>
            <a:ext cx="74248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buFont typeface="Times" charset="0"/>
              <a:buNone/>
            </a:pPr>
            <a:r>
              <a:rPr lang="en-US" sz="2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2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28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2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Relationship to Language Modeling</a:t>
            </a:r>
          </a:p>
        </p:txBody>
      </p:sp>
    </p:spTree>
    <p:extLst>
      <p:ext uri="{BB962C8B-B14F-4D97-AF65-F5344CB8AC3E}">
        <p14:creationId xmlns:p14="http://schemas.microsoft.com/office/powerpoint/2010/main" val="1206752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9" grpId="0" animBg="1"/>
      <p:bldP spid="40" grpId="0" animBg="1"/>
      <p:bldP spid="41" grpId="0" animBg="1"/>
      <p:bldP spid="43" grpId="0" animBg="1"/>
      <p:bldP spid="44" grpId="0" animBg="1"/>
      <p:bldP spid="71" grpId="0" animBg="1"/>
      <p:bldP spid="72" grpId="0" animBg="1"/>
      <p:bldP spid="73" grpId="0" animBg="1"/>
      <p:bldP spid="74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Na</a:t>
            </a:r>
            <a:r>
              <a:rPr lang="fr-FR" sz="3200" dirty="0"/>
              <a:t>ï</a:t>
            </a:r>
            <a:r>
              <a:rPr lang="en-US" sz="3200" dirty="0" err="1"/>
              <a:t>ve</a:t>
            </a:r>
            <a:r>
              <a:rPr lang="en-US" sz="3200" dirty="0"/>
              <a:t> Bayes and Language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800" dirty="0"/>
              <a:t>Naï</a:t>
            </a:r>
            <a:r>
              <a:rPr lang="en-US" sz="2800" dirty="0" err="1"/>
              <a:t>ve</a:t>
            </a:r>
            <a:r>
              <a:rPr lang="en-US" sz="2800" dirty="0"/>
              <a:t> </a:t>
            </a:r>
            <a:r>
              <a:rPr lang="en-US" sz="2800" dirty="0" err="1"/>
              <a:t>bayes</a:t>
            </a:r>
            <a:r>
              <a:rPr lang="en-US" sz="2800" dirty="0"/>
              <a:t> classifiers can use any sort of feature</a:t>
            </a:r>
          </a:p>
          <a:p>
            <a:pPr lvl="1"/>
            <a:r>
              <a:rPr lang="en-US" sz="2400" dirty="0"/>
              <a:t>URL, email address, dictionaries, network features</a:t>
            </a:r>
          </a:p>
          <a:p>
            <a:r>
              <a:rPr lang="en-US" sz="2800" dirty="0"/>
              <a:t>But if, as in the previous slides</a:t>
            </a:r>
          </a:p>
          <a:p>
            <a:pPr lvl="1"/>
            <a:r>
              <a:rPr lang="en-US" sz="2400" dirty="0"/>
              <a:t>We use </a:t>
            </a:r>
            <a:r>
              <a:rPr lang="en-US" sz="2400" b="1" dirty="0"/>
              <a:t>only</a:t>
            </a:r>
            <a:r>
              <a:rPr lang="en-US" sz="2400" dirty="0"/>
              <a:t> word features </a:t>
            </a:r>
          </a:p>
          <a:p>
            <a:pPr lvl="1"/>
            <a:r>
              <a:rPr lang="en-US" sz="2400" dirty="0"/>
              <a:t>we use </a:t>
            </a:r>
            <a:r>
              <a:rPr lang="en-US" sz="2400" b="1" dirty="0"/>
              <a:t>all</a:t>
            </a:r>
            <a:r>
              <a:rPr lang="en-US" sz="2400" dirty="0"/>
              <a:t> of the words in the text (not a subset)</a:t>
            </a:r>
          </a:p>
          <a:p>
            <a:r>
              <a:rPr lang="en-US" sz="2800" dirty="0"/>
              <a:t>Then </a:t>
            </a:r>
          </a:p>
          <a:p>
            <a:pPr lvl="1"/>
            <a:r>
              <a:rPr lang="en-US" sz="2400" dirty="0"/>
              <a:t>Na</a:t>
            </a:r>
            <a:r>
              <a:rPr lang="fr-FR" dirty="0"/>
              <a:t>i</a:t>
            </a:r>
            <a:r>
              <a:rPr lang="en-US" sz="2400" dirty="0" err="1"/>
              <a:t>ve</a:t>
            </a:r>
            <a:r>
              <a:rPr lang="en-US" sz="2400" dirty="0"/>
              <a:t> </a:t>
            </a:r>
            <a:r>
              <a:rPr lang="en-US" sz="2400" dirty="0" err="1"/>
              <a:t>bayes</a:t>
            </a:r>
            <a:r>
              <a:rPr lang="en-US" sz="2400" dirty="0"/>
              <a:t> has an important similarity to language modeling.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56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Each class = a unigram language model</a:t>
            </a:r>
          </a:p>
        </p:txBody>
      </p:sp>
      <p:sp>
        <p:nvSpPr>
          <p:cNvPr id="46082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643458"/>
            <a:ext cx="7772400" cy="1028700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  <a:ea typeface="ＭＳ Ｐゴシック" charset="0"/>
                <a:cs typeface="Calibri"/>
              </a:rPr>
              <a:t>Assigning each word: P(word | c)</a:t>
            </a:r>
          </a:p>
          <a:p>
            <a:pPr eaLnBrk="1" hangingPunct="1"/>
            <a:r>
              <a:rPr lang="en-US" dirty="0">
                <a:latin typeface="Calibri"/>
                <a:ea typeface="ＭＳ Ｐゴシック" charset="0"/>
                <a:cs typeface="Calibri"/>
              </a:rPr>
              <a:t>Assigning each sentence: P(</a:t>
            </a:r>
            <a:r>
              <a:rPr lang="en-US" dirty="0" err="1">
                <a:latin typeface="Calibri"/>
                <a:ea typeface="ＭＳ Ｐゴシック" charset="0"/>
                <a:cs typeface="Calibri"/>
              </a:rPr>
              <a:t>s|c</a:t>
            </a:r>
            <a:r>
              <a:rPr lang="en-US" dirty="0" smtClean="0">
                <a:latin typeface="Calibri"/>
                <a:ea typeface="ＭＳ Ｐゴシック" charset="0"/>
                <a:cs typeface="Calibri"/>
              </a:rPr>
              <a:t>)=</a:t>
            </a:r>
            <a:r>
              <a:rPr lang="en-US" dirty="0" smtClean="0">
                <a:latin typeface="Symbol" charset="2"/>
                <a:ea typeface="ＭＳ Ｐゴシック" charset="0"/>
                <a:cs typeface="Symbol" charset="2"/>
                <a:sym typeface="Symbol" panose="05050102010706020507" pitchFamily="18" charset="2"/>
              </a:rPr>
              <a:t></a:t>
            </a:r>
            <a:r>
              <a:rPr lang="en-US" dirty="0" smtClean="0">
                <a:latin typeface="Calibri"/>
                <a:ea typeface="ＭＳ Ｐゴシック" charset="0"/>
                <a:cs typeface="Calibri"/>
              </a:rPr>
              <a:t> </a:t>
            </a:r>
            <a:r>
              <a:rPr lang="en-US" dirty="0">
                <a:latin typeface="Calibri"/>
                <a:ea typeface="ＭＳ Ｐゴシック" charset="0"/>
                <a:cs typeface="Calibri"/>
              </a:rPr>
              <a:t>P(</a:t>
            </a:r>
            <a:r>
              <a:rPr lang="en-US" dirty="0" err="1">
                <a:latin typeface="Calibri"/>
                <a:ea typeface="ＭＳ Ｐゴシック" charset="0"/>
                <a:cs typeface="Calibri"/>
              </a:rPr>
              <a:t>word|c</a:t>
            </a:r>
            <a:r>
              <a:rPr lang="en-US" dirty="0"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  <p:sp>
        <p:nvSpPr>
          <p:cNvPr id="46083" name="Text Box 4"/>
          <p:cNvSpPr txBox="1">
            <a:spLocks noChangeArrowheads="1"/>
          </p:cNvSpPr>
          <p:nvPr/>
        </p:nvSpPr>
        <p:spPr bwMode="auto">
          <a:xfrm>
            <a:off x="457200" y="3486151"/>
            <a:ext cx="2438400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film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…</a:t>
            </a:r>
          </a:p>
        </p:txBody>
      </p:sp>
      <p:sp>
        <p:nvSpPr>
          <p:cNvPr id="753669" name="Text Box 5"/>
          <p:cNvSpPr txBox="1">
            <a:spLocks noChangeArrowheads="1"/>
          </p:cNvSpPr>
          <p:nvPr/>
        </p:nvSpPr>
        <p:spPr bwMode="auto">
          <a:xfrm>
            <a:off x="3505200" y="3600451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I</a:t>
            </a:r>
          </a:p>
        </p:txBody>
      </p:sp>
      <p:sp>
        <p:nvSpPr>
          <p:cNvPr id="753670" name="Text Box 6"/>
          <p:cNvSpPr txBox="1">
            <a:spLocks noChangeArrowheads="1"/>
          </p:cNvSpPr>
          <p:nvPr/>
        </p:nvSpPr>
        <p:spPr bwMode="auto">
          <a:xfrm>
            <a:off x="4419600" y="3600451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love</a:t>
            </a:r>
          </a:p>
        </p:txBody>
      </p:sp>
      <p:sp>
        <p:nvSpPr>
          <p:cNvPr id="753671" name="Text Box 7"/>
          <p:cNvSpPr txBox="1">
            <a:spLocks noChangeArrowheads="1"/>
          </p:cNvSpPr>
          <p:nvPr/>
        </p:nvSpPr>
        <p:spPr bwMode="auto">
          <a:xfrm>
            <a:off x="5257800" y="3600451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this</a:t>
            </a:r>
          </a:p>
        </p:txBody>
      </p:sp>
      <p:sp>
        <p:nvSpPr>
          <p:cNvPr id="753672" name="Text Box 8"/>
          <p:cNvSpPr txBox="1">
            <a:spLocks noChangeArrowheads="1"/>
          </p:cNvSpPr>
          <p:nvPr/>
        </p:nvSpPr>
        <p:spPr bwMode="auto">
          <a:xfrm>
            <a:off x="6324600" y="3600451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fun</a:t>
            </a:r>
          </a:p>
        </p:txBody>
      </p:sp>
      <p:sp>
        <p:nvSpPr>
          <p:cNvPr id="753673" name="Text Box 9"/>
          <p:cNvSpPr txBox="1">
            <a:spLocks noChangeArrowheads="1"/>
          </p:cNvSpPr>
          <p:nvPr/>
        </p:nvSpPr>
        <p:spPr bwMode="auto">
          <a:xfrm>
            <a:off x="7086600" y="3600451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film</a:t>
            </a: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3581400" y="4000500"/>
            <a:ext cx="4191000" cy="0"/>
            <a:chOff x="2256" y="2640"/>
            <a:chExt cx="2640" cy="0"/>
          </a:xfrm>
        </p:grpSpPr>
        <p:sp>
          <p:nvSpPr>
            <p:cNvPr id="46101" name="Line 11"/>
            <p:cNvSpPr>
              <a:spLocks noChangeShapeType="1"/>
            </p:cNvSpPr>
            <p:nvPr/>
          </p:nvSpPr>
          <p:spPr bwMode="auto">
            <a:xfrm>
              <a:off x="2256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2" name="Line 12"/>
            <p:cNvSpPr>
              <a:spLocks noChangeShapeType="1"/>
            </p:cNvSpPr>
            <p:nvPr/>
          </p:nvSpPr>
          <p:spPr bwMode="auto">
            <a:xfrm>
              <a:off x="2832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3" name="Line 13"/>
            <p:cNvSpPr>
              <a:spLocks noChangeShapeType="1"/>
            </p:cNvSpPr>
            <p:nvPr/>
          </p:nvSpPr>
          <p:spPr bwMode="auto">
            <a:xfrm>
              <a:off x="34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4" name="Line 14"/>
            <p:cNvSpPr>
              <a:spLocks noChangeShapeType="1"/>
            </p:cNvSpPr>
            <p:nvPr/>
          </p:nvSpPr>
          <p:spPr bwMode="auto">
            <a:xfrm>
              <a:off x="3984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5" name="Line 15"/>
            <p:cNvSpPr>
              <a:spLocks noChangeShapeType="1"/>
            </p:cNvSpPr>
            <p:nvPr/>
          </p:nvSpPr>
          <p:spPr bwMode="auto">
            <a:xfrm>
              <a:off x="46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</p:grpSp>
      <p:sp>
        <p:nvSpPr>
          <p:cNvPr id="753680" name="Text Box 16"/>
          <p:cNvSpPr txBox="1">
            <a:spLocks noChangeArrowheads="1"/>
          </p:cNvSpPr>
          <p:nvPr/>
        </p:nvSpPr>
        <p:spPr bwMode="auto">
          <a:xfrm>
            <a:off x="3505200" y="4171951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753681" name="Text Box 17"/>
          <p:cNvSpPr txBox="1">
            <a:spLocks noChangeArrowheads="1"/>
          </p:cNvSpPr>
          <p:nvPr/>
        </p:nvSpPr>
        <p:spPr bwMode="auto">
          <a:xfrm>
            <a:off x="4419600" y="4171951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753682" name="Text Box 18"/>
          <p:cNvSpPr txBox="1">
            <a:spLocks noChangeArrowheads="1"/>
          </p:cNvSpPr>
          <p:nvPr/>
        </p:nvSpPr>
        <p:spPr bwMode="auto">
          <a:xfrm>
            <a:off x="5257800" y="4171951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.05</a:t>
            </a:r>
          </a:p>
        </p:txBody>
      </p:sp>
      <p:sp>
        <p:nvSpPr>
          <p:cNvPr id="753683" name="Text Box 19"/>
          <p:cNvSpPr txBox="1">
            <a:spLocks noChangeArrowheads="1"/>
          </p:cNvSpPr>
          <p:nvPr/>
        </p:nvSpPr>
        <p:spPr bwMode="auto">
          <a:xfrm>
            <a:off x="6324600" y="4171951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0.01</a:t>
            </a:r>
          </a:p>
        </p:txBody>
      </p:sp>
      <p:sp>
        <p:nvSpPr>
          <p:cNvPr id="753684" name="Text Box 20"/>
          <p:cNvSpPr txBox="1">
            <a:spLocks noChangeArrowheads="1"/>
          </p:cNvSpPr>
          <p:nvPr/>
        </p:nvSpPr>
        <p:spPr bwMode="auto">
          <a:xfrm>
            <a:off x="7086600" y="4171951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46096" name="Text Box 24"/>
          <p:cNvSpPr txBox="1">
            <a:spLocks noChangeArrowheads="1"/>
          </p:cNvSpPr>
          <p:nvPr/>
        </p:nvSpPr>
        <p:spPr bwMode="auto">
          <a:xfrm>
            <a:off x="609600" y="3086101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Class </a:t>
            </a:r>
            <a:r>
              <a:rPr lang="en-US" i="1" err="1">
                <a:latin typeface="Calibri"/>
                <a:cs typeface="Calibri"/>
              </a:rPr>
              <a:t>pos</a:t>
            </a:r>
            <a:endParaRPr lang="en-US" i="1">
              <a:latin typeface="Calibri"/>
              <a:cs typeface="Calibri"/>
            </a:endParaRPr>
          </a:p>
        </p:txBody>
      </p:sp>
      <p:sp>
        <p:nvSpPr>
          <p:cNvPr id="753689" name="Text Box 25"/>
          <p:cNvSpPr txBox="1">
            <a:spLocks noChangeArrowheads="1"/>
          </p:cNvSpPr>
          <p:nvPr/>
        </p:nvSpPr>
        <p:spPr bwMode="auto">
          <a:xfrm>
            <a:off x="5791200" y="5314951"/>
            <a:ext cx="2971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P(s | </a:t>
            </a:r>
            <a:r>
              <a:rPr lang="en-US" err="1">
                <a:latin typeface="Calibri"/>
                <a:cs typeface="Calibri"/>
              </a:rPr>
              <a:t>pos</a:t>
            </a:r>
            <a:r>
              <a:rPr lang="en-US">
                <a:latin typeface="Calibri"/>
                <a:cs typeface="Calibri"/>
              </a:rPr>
              <a:t>) = 0.0000005 </a:t>
            </a:r>
          </a:p>
        </p:txBody>
      </p:sp>
      <p:sp>
        <p:nvSpPr>
          <p:cNvPr id="46098" name="TextBox 26"/>
          <p:cNvSpPr txBox="1">
            <a:spLocks noChangeArrowheads="1"/>
          </p:cNvSpPr>
          <p:nvPr/>
        </p:nvSpPr>
        <p:spPr bwMode="auto">
          <a:xfrm>
            <a:off x="7620002" y="789771"/>
            <a:ext cx="103916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Calibri"/>
                <a:cs typeface="Calibri"/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363721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3669" grpId="0" autoUpdateAnimBg="0"/>
      <p:bldP spid="753670" grpId="0" autoUpdateAnimBg="0"/>
      <p:bldP spid="753671" grpId="0" autoUpdateAnimBg="0"/>
      <p:bldP spid="753672" grpId="0" autoUpdateAnimBg="0"/>
      <p:bldP spid="753673" grpId="0" autoUpdateAnimBg="0"/>
      <p:bldP spid="753680" grpId="0" autoUpdateAnimBg="0"/>
      <p:bldP spid="753681" grpId="0" autoUpdateAnimBg="0"/>
      <p:bldP spid="753682" grpId="0" autoUpdateAnimBg="0"/>
      <p:bldP spid="753683" grpId="0" autoUpdateAnimBg="0"/>
      <p:bldP spid="753684" grpId="0" autoUpdateAnimBg="0"/>
      <p:bldP spid="753689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>
            <a:off x="3124200" y="3429000"/>
            <a:ext cx="1219200" cy="1066800"/>
          </a:xfrm>
          <a:prstGeom prst="rightArrow">
            <a:avLst/>
          </a:prstGeom>
          <a:solidFill>
            <a:schemeClr val="bg2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2400"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857250"/>
            <a:ext cx="8077200" cy="895350"/>
          </a:xfrm>
        </p:spPr>
        <p:txBody>
          <a:bodyPr>
            <a:normAutofit fontScale="90000"/>
          </a:bodyPr>
          <a:lstStyle/>
          <a:p>
            <a:r>
              <a:rPr lang="en-US"/>
              <a:t>What is the subject of this medical article?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2609850"/>
            <a:ext cx="3810000" cy="3333750"/>
          </a:xfrm>
        </p:spPr>
        <p:txBody>
          <a:bodyPr>
            <a:normAutofit fontScale="92500" lnSpcReduction="10000"/>
          </a:bodyPr>
          <a:lstStyle/>
          <a:p>
            <a:r>
              <a:rPr lang="en-US" err="1"/>
              <a:t>Antogonists</a:t>
            </a:r>
            <a:r>
              <a:rPr lang="en-US"/>
              <a:t> and Inhibitors</a:t>
            </a:r>
          </a:p>
          <a:p>
            <a:r>
              <a:rPr lang="en-US"/>
              <a:t>Blood Supply</a:t>
            </a:r>
          </a:p>
          <a:p>
            <a:r>
              <a:rPr lang="en-US"/>
              <a:t>Chemistry</a:t>
            </a:r>
          </a:p>
          <a:p>
            <a:r>
              <a:rPr lang="en-US"/>
              <a:t>Drug Therapy</a:t>
            </a:r>
          </a:p>
          <a:p>
            <a:r>
              <a:rPr lang="en-US"/>
              <a:t>Embryology</a:t>
            </a:r>
          </a:p>
          <a:p>
            <a:r>
              <a:rPr lang="en-US"/>
              <a:t>Epidemiology</a:t>
            </a:r>
          </a:p>
          <a:p>
            <a:r>
              <a:rPr lang="en-US"/>
              <a:t>…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997620" y="1719591"/>
            <a:ext cx="4903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+mn-lt"/>
              </a:rPr>
              <a:t>Subject </a:t>
            </a:r>
            <a:r>
              <a:rPr lang="en-US" sz="2800" b="1" dirty="0">
                <a:latin typeface="+mn-lt"/>
              </a:rPr>
              <a:t>Category Hierarchy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29001" y="3581401"/>
            <a:ext cx="53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latin typeface="+mn-lt"/>
              </a:rPr>
              <a:t>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2209801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Lucida Sans" pitchFamily="-65" charset="0"/>
              </a:rPr>
              <a:t>MEDLINE Article</a:t>
            </a:r>
          </a:p>
          <a:p>
            <a:endParaRPr lang="en-US">
              <a:latin typeface="+mn-lt"/>
            </a:endParaRPr>
          </a:p>
        </p:txBody>
      </p:sp>
      <p:pic>
        <p:nvPicPr>
          <p:cNvPr id="10" name="Picture 9" descr="medl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667000"/>
            <a:ext cx="2009622" cy="26733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5189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uiExpand="1" build="p"/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Na</a:t>
            </a:r>
            <a:r>
              <a:rPr lang="fr-FR" err="1">
                <a:latin typeface="Calibri" charset="0"/>
                <a:ea typeface="ＭＳ Ｐゴシック" charset="0"/>
                <a:cs typeface="ＭＳ Ｐゴシック" charset="0"/>
              </a:rPr>
              <a:t>ï</a:t>
            </a:r>
            <a:r>
              <a:rPr lang="en-US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Bayes as a Language Model</a:t>
            </a:r>
          </a:p>
        </p:txBody>
      </p:sp>
      <p:sp>
        <p:nvSpPr>
          <p:cNvPr id="47106" name="Rectangle 3"/>
          <p:cNvSpPr>
            <a:spLocks noGrp="1" noChangeArrowheads="1"/>
          </p:cNvSpPr>
          <p:nvPr>
            <p:ph idx="1"/>
          </p:nvPr>
        </p:nvSpPr>
        <p:spPr>
          <a:xfrm>
            <a:off x="464506" y="1596067"/>
            <a:ext cx="7772400" cy="813197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  <a:ea typeface="ＭＳ Ｐゴシック" charset="0"/>
                <a:cs typeface="Calibri"/>
              </a:rPr>
              <a:t>Which class assigns the higher probability to </a:t>
            </a:r>
            <a:r>
              <a:rPr lang="en-US" dirty="0" smtClean="0">
                <a:latin typeface="Calibri"/>
                <a:ea typeface="ＭＳ Ｐゴシック" charset="0"/>
                <a:cs typeface="Calibri"/>
              </a:rPr>
              <a:t>a document s?</a:t>
            </a:r>
            <a:endParaRPr lang="en-US" dirty="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47107" name="Text Box 4"/>
          <p:cNvSpPr txBox="1">
            <a:spLocks noChangeArrowheads="1"/>
          </p:cNvSpPr>
          <p:nvPr/>
        </p:nvSpPr>
        <p:spPr bwMode="auto">
          <a:xfrm>
            <a:off x="381000" y="3486151"/>
            <a:ext cx="243840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08" name="Text Box 5"/>
          <p:cNvSpPr txBox="1">
            <a:spLocks noChangeArrowheads="1"/>
          </p:cNvSpPr>
          <p:nvPr/>
        </p:nvSpPr>
        <p:spPr bwMode="auto">
          <a:xfrm>
            <a:off x="533400" y="2971801"/>
            <a:ext cx="16002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00AB7E"/>
                </a:solidFill>
                <a:latin typeface="Calibri"/>
                <a:cs typeface="Calibri"/>
              </a:rPr>
              <a:t>Model </a:t>
            </a:r>
            <a:r>
              <a:rPr lang="en-US" err="1">
                <a:solidFill>
                  <a:srgbClr val="00AB7E"/>
                </a:solidFill>
                <a:latin typeface="Calibri"/>
                <a:cs typeface="Calibri"/>
              </a:rPr>
              <a:t>pos</a:t>
            </a:r>
            <a:endParaRPr lang="en-US">
              <a:solidFill>
                <a:srgbClr val="00AB7E"/>
              </a:solidFill>
              <a:latin typeface="Calibri"/>
              <a:cs typeface="Calibri"/>
            </a:endParaRPr>
          </a:p>
        </p:txBody>
      </p:sp>
      <p:sp>
        <p:nvSpPr>
          <p:cNvPr id="47109" name="Text Box 6"/>
          <p:cNvSpPr txBox="1">
            <a:spLocks noChangeArrowheads="1"/>
          </p:cNvSpPr>
          <p:nvPr/>
        </p:nvSpPr>
        <p:spPr bwMode="auto">
          <a:xfrm>
            <a:off x="2819400" y="2971801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  <a:latin typeface="Calibri"/>
                <a:cs typeface="Calibri"/>
              </a:rPr>
              <a:t>Model </a:t>
            </a:r>
            <a:r>
              <a:rPr lang="en-US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endParaRPr lang="en-US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47110" name="Rectangle 7"/>
          <p:cNvSpPr>
            <a:spLocks noChangeArrowheads="1"/>
          </p:cNvSpPr>
          <p:nvPr/>
        </p:nvSpPr>
        <p:spPr bwMode="auto">
          <a:xfrm>
            <a:off x="228600" y="2857500"/>
            <a:ext cx="2133600" cy="2971800"/>
          </a:xfrm>
          <a:prstGeom prst="rect">
            <a:avLst/>
          </a:prstGeom>
          <a:noFill/>
          <a:ln w="9525">
            <a:solidFill>
              <a:srgbClr val="00E4A8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47111" name="Rectangle 8"/>
          <p:cNvSpPr>
            <a:spLocks noChangeArrowheads="1"/>
          </p:cNvSpPr>
          <p:nvPr/>
        </p:nvSpPr>
        <p:spPr bwMode="auto">
          <a:xfrm>
            <a:off x="2438400" y="2857500"/>
            <a:ext cx="2133600" cy="29718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grpSp>
        <p:nvGrpSpPr>
          <p:cNvPr id="2" name="Group 9"/>
          <p:cNvGrpSpPr>
            <a:grpSpLocks/>
          </p:cNvGrpSpPr>
          <p:nvPr/>
        </p:nvGrpSpPr>
        <p:grpSpPr bwMode="auto">
          <a:xfrm>
            <a:off x="4648200" y="3600451"/>
            <a:ext cx="4953000" cy="401241"/>
            <a:chOff x="2928" y="2304"/>
            <a:chExt cx="3120" cy="337"/>
          </a:xfrm>
        </p:grpSpPr>
        <p:sp>
          <p:nvSpPr>
            <p:cNvPr id="47127" name="Text Box 10"/>
            <p:cNvSpPr txBox="1">
              <a:spLocks noChangeArrowheads="1"/>
            </p:cNvSpPr>
            <p:nvPr/>
          </p:nvSpPr>
          <p:spPr bwMode="auto">
            <a:xfrm>
              <a:off x="5184" y="2304"/>
              <a:ext cx="86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film</a:t>
              </a:r>
            </a:p>
          </p:txBody>
        </p:sp>
        <p:sp>
          <p:nvSpPr>
            <p:cNvPr id="47128" name="Text Box 11"/>
            <p:cNvSpPr txBox="1">
              <a:spLocks noChangeArrowheads="1"/>
            </p:cNvSpPr>
            <p:nvPr/>
          </p:nvSpPr>
          <p:spPr bwMode="auto">
            <a:xfrm>
              <a:off x="3504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love</a:t>
              </a:r>
            </a:p>
          </p:txBody>
        </p:sp>
        <p:sp>
          <p:nvSpPr>
            <p:cNvPr id="47129" name="Text Box 12"/>
            <p:cNvSpPr txBox="1">
              <a:spLocks noChangeArrowheads="1"/>
            </p:cNvSpPr>
            <p:nvPr/>
          </p:nvSpPr>
          <p:spPr bwMode="auto">
            <a:xfrm>
              <a:off x="4032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this</a:t>
              </a:r>
            </a:p>
          </p:txBody>
        </p:sp>
        <p:sp>
          <p:nvSpPr>
            <p:cNvPr id="47130" name="Text Box 13"/>
            <p:cNvSpPr txBox="1">
              <a:spLocks noChangeArrowheads="1"/>
            </p:cNvSpPr>
            <p:nvPr/>
          </p:nvSpPr>
          <p:spPr bwMode="auto">
            <a:xfrm>
              <a:off x="4704" y="2304"/>
              <a:ext cx="480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fun</a:t>
              </a:r>
            </a:p>
          </p:txBody>
        </p:sp>
        <p:grpSp>
          <p:nvGrpSpPr>
            <p:cNvPr id="47131" name="Group 14"/>
            <p:cNvGrpSpPr>
              <a:grpSpLocks/>
            </p:cNvGrpSpPr>
            <p:nvPr/>
          </p:nvGrpSpPr>
          <p:grpSpPr bwMode="auto">
            <a:xfrm>
              <a:off x="2976" y="2640"/>
              <a:ext cx="2640" cy="1"/>
              <a:chOff x="2256" y="2640"/>
              <a:chExt cx="2640" cy="0"/>
            </a:xfrm>
          </p:grpSpPr>
          <p:sp>
            <p:nvSpPr>
              <p:cNvPr id="47133" name="Line 15"/>
              <p:cNvSpPr>
                <a:spLocks noChangeShapeType="1"/>
              </p:cNvSpPr>
              <p:nvPr/>
            </p:nvSpPr>
            <p:spPr bwMode="auto">
              <a:xfrm>
                <a:off x="2256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4" name="Line 16"/>
              <p:cNvSpPr>
                <a:spLocks noChangeShapeType="1"/>
              </p:cNvSpPr>
              <p:nvPr/>
            </p:nvSpPr>
            <p:spPr bwMode="auto">
              <a:xfrm>
                <a:off x="2832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5" name="Line 17"/>
              <p:cNvSpPr>
                <a:spLocks noChangeShapeType="1"/>
              </p:cNvSpPr>
              <p:nvPr/>
            </p:nvSpPr>
            <p:spPr bwMode="auto">
              <a:xfrm>
                <a:off x="34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6" name="Line 18"/>
              <p:cNvSpPr>
                <a:spLocks noChangeShapeType="1"/>
              </p:cNvSpPr>
              <p:nvPr/>
            </p:nvSpPr>
            <p:spPr bwMode="auto">
              <a:xfrm>
                <a:off x="3984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7" name="Line 19"/>
              <p:cNvSpPr>
                <a:spLocks noChangeShapeType="1"/>
              </p:cNvSpPr>
              <p:nvPr/>
            </p:nvSpPr>
            <p:spPr bwMode="auto">
              <a:xfrm>
                <a:off x="46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</p:grpSp>
        <p:sp>
          <p:nvSpPr>
            <p:cNvPr id="47132" name="Text Box 20"/>
            <p:cNvSpPr txBox="1">
              <a:spLocks noChangeArrowheads="1"/>
            </p:cNvSpPr>
            <p:nvPr/>
          </p:nvSpPr>
          <p:spPr bwMode="auto">
            <a:xfrm>
              <a:off x="2928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I</a:t>
              </a:r>
            </a:p>
          </p:txBody>
        </p:sp>
      </p:grpSp>
      <p:grpSp>
        <p:nvGrpSpPr>
          <p:cNvPr id="4" name="Group 21"/>
          <p:cNvGrpSpPr>
            <a:grpSpLocks/>
          </p:cNvGrpSpPr>
          <p:nvPr/>
        </p:nvGrpSpPr>
        <p:grpSpPr bwMode="auto">
          <a:xfrm>
            <a:off x="4648200" y="4171949"/>
            <a:ext cx="4953000" cy="608409"/>
            <a:chOff x="2928" y="2784"/>
            <a:chExt cx="3120" cy="511"/>
          </a:xfrm>
        </p:grpSpPr>
        <p:sp>
          <p:nvSpPr>
            <p:cNvPr id="47117" name="Text Box 22"/>
            <p:cNvSpPr txBox="1">
              <a:spLocks noChangeArrowheads="1"/>
            </p:cNvSpPr>
            <p:nvPr/>
          </p:nvSpPr>
          <p:spPr bwMode="auto">
            <a:xfrm>
              <a:off x="5184" y="2784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8" name="Text Box 23"/>
            <p:cNvSpPr txBox="1">
              <a:spLocks noChangeArrowheads="1"/>
            </p:cNvSpPr>
            <p:nvPr/>
          </p:nvSpPr>
          <p:spPr bwMode="auto">
            <a:xfrm>
              <a:off x="3504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9" name="Text Box 24"/>
            <p:cNvSpPr txBox="1">
              <a:spLocks noChangeArrowheads="1"/>
            </p:cNvSpPr>
            <p:nvPr/>
          </p:nvSpPr>
          <p:spPr bwMode="auto">
            <a:xfrm>
              <a:off x="4032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0" name="Text Box 25"/>
            <p:cNvSpPr txBox="1">
              <a:spLocks noChangeArrowheads="1"/>
            </p:cNvSpPr>
            <p:nvPr/>
          </p:nvSpPr>
          <p:spPr bwMode="auto">
            <a:xfrm>
              <a:off x="4704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0.05</a:t>
              </a:r>
            </a:p>
          </p:txBody>
        </p:sp>
        <p:sp>
          <p:nvSpPr>
            <p:cNvPr id="47121" name="Text Box 26"/>
            <p:cNvSpPr txBox="1">
              <a:spLocks noChangeArrowheads="1"/>
            </p:cNvSpPr>
            <p:nvPr/>
          </p:nvSpPr>
          <p:spPr bwMode="auto">
            <a:xfrm>
              <a:off x="2928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2" name="Text Box 27"/>
            <p:cNvSpPr txBox="1">
              <a:spLocks noChangeArrowheads="1"/>
            </p:cNvSpPr>
            <p:nvPr/>
          </p:nvSpPr>
          <p:spPr bwMode="auto">
            <a:xfrm>
              <a:off x="5184" y="2985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3" name="Text Box 28"/>
            <p:cNvSpPr txBox="1">
              <a:spLocks noChangeArrowheads="1"/>
            </p:cNvSpPr>
            <p:nvPr/>
          </p:nvSpPr>
          <p:spPr bwMode="auto">
            <a:xfrm>
              <a:off x="3504" y="2985"/>
              <a:ext cx="528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0.001</a:t>
              </a:r>
            </a:p>
          </p:txBody>
        </p:sp>
        <p:sp>
          <p:nvSpPr>
            <p:cNvPr id="47124" name="Text Box 29"/>
            <p:cNvSpPr txBox="1">
              <a:spLocks noChangeArrowheads="1"/>
            </p:cNvSpPr>
            <p:nvPr/>
          </p:nvSpPr>
          <p:spPr bwMode="auto">
            <a:xfrm>
              <a:off x="4032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5" name="Text Box 30"/>
            <p:cNvSpPr txBox="1">
              <a:spLocks noChangeArrowheads="1"/>
            </p:cNvSpPr>
            <p:nvPr/>
          </p:nvSpPr>
          <p:spPr bwMode="auto">
            <a:xfrm>
              <a:off x="4704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0.005</a:t>
              </a:r>
            </a:p>
          </p:txBody>
        </p:sp>
        <p:sp>
          <p:nvSpPr>
            <p:cNvPr id="47126" name="Text Box 31"/>
            <p:cNvSpPr txBox="1">
              <a:spLocks noChangeArrowheads="1"/>
            </p:cNvSpPr>
            <p:nvPr/>
          </p:nvSpPr>
          <p:spPr bwMode="auto">
            <a:xfrm>
              <a:off x="2928" y="2985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0.2</a:t>
              </a:r>
            </a:p>
          </p:txBody>
        </p:sp>
      </p:grpSp>
      <p:sp>
        <p:nvSpPr>
          <p:cNvPr id="754720" name="Text Box 32"/>
          <p:cNvSpPr txBox="1">
            <a:spLocks noChangeArrowheads="1"/>
          </p:cNvSpPr>
          <p:nvPr/>
        </p:nvSpPr>
        <p:spPr bwMode="auto">
          <a:xfrm>
            <a:off x="5410200" y="5143501"/>
            <a:ext cx="2895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P(</a:t>
            </a:r>
            <a:r>
              <a:rPr lang="en-US" err="1">
                <a:latin typeface="Calibri"/>
                <a:cs typeface="Calibri"/>
              </a:rPr>
              <a:t>s|</a:t>
            </a:r>
            <a:r>
              <a:rPr lang="en-US" err="1">
                <a:solidFill>
                  <a:srgbClr val="008000"/>
                </a:solidFill>
                <a:latin typeface="Calibri"/>
                <a:cs typeface="Calibri"/>
              </a:rPr>
              <a:t>pos</a:t>
            </a:r>
            <a:r>
              <a:rPr lang="en-US">
                <a:latin typeface="Calibri"/>
                <a:cs typeface="Calibri"/>
              </a:rPr>
              <a:t>)  &gt;  P(</a:t>
            </a:r>
            <a:r>
              <a:rPr lang="en-US" err="1">
                <a:latin typeface="Calibri"/>
                <a:cs typeface="Calibri"/>
              </a:rPr>
              <a:t>s|</a:t>
            </a:r>
            <a:r>
              <a:rPr lang="en-US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r>
              <a:rPr lang="en-US">
                <a:latin typeface="Calibri"/>
                <a:cs typeface="Calibri"/>
              </a:rPr>
              <a:t>)</a:t>
            </a:r>
          </a:p>
        </p:txBody>
      </p:sp>
      <p:sp>
        <p:nvSpPr>
          <p:cNvPr id="47115" name="Text Box 33"/>
          <p:cNvSpPr txBox="1">
            <a:spLocks noChangeArrowheads="1"/>
          </p:cNvSpPr>
          <p:nvPr/>
        </p:nvSpPr>
        <p:spPr bwMode="auto">
          <a:xfrm>
            <a:off x="2574926" y="3370661"/>
            <a:ext cx="1541961" cy="2400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0.2	I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0.001	love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0.005	fun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16" name="TextBox 34"/>
          <p:cNvSpPr txBox="1">
            <a:spLocks noChangeArrowheads="1"/>
          </p:cNvSpPr>
          <p:nvPr/>
        </p:nvSpPr>
        <p:spPr bwMode="auto">
          <a:xfrm>
            <a:off x="7620002" y="789771"/>
            <a:ext cx="122832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189282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4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4720" grpId="0" autoUpdateAnimBg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consider just binary text classification tasks</a:t>
            </a:r>
          </a:p>
          <a:p>
            <a:r>
              <a:rPr lang="en-US" dirty="0"/>
              <a:t>Imagine you're the CEO of Delicious </a:t>
            </a:r>
            <a:r>
              <a:rPr lang="en-US" dirty="0" smtClean="0"/>
              <a:t>PIZZA </a:t>
            </a:r>
            <a:r>
              <a:rPr lang="en-US" dirty="0"/>
              <a:t>Company</a:t>
            </a:r>
          </a:p>
          <a:p>
            <a:r>
              <a:rPr lang="en-US" dirty="0"/>
              <a:t>You want to know what people are saying about your PIZZA</a:t>
            </a:r>
          </a:p>
          <a:p>
            <a:r>
              <a:rPr lang="en-US" dirty="0"/>
              <a:t>So you build a "Delicious PIZZA " tweet detector</a:t>
            </a:r>
          </a:p>
          <a:p>
            <a:pPr lvl="1"/>
            <a:r>
              <a:rPr lang="en-US" dirty="0"/>
              <a:t>Positive class: tweets about Delicious PIZZA Co</a:t>
            </a:r>
          </a:p>
          <a:p>
            <a:pPr lvl="1"/>
            <a:r>
              <a:rPr lang="en-US" dirty="0"/>
              <a:t>Negative class: all other tweets</a:t>
            </a:r>
          </a:p>
        </p:txBody>
      </p:sp>
    </p:spTree>
    <p:extLst>
      <p:ext uri="{BB962C8B-B14F-4D97-AF65-F5344CB8AC3E}">
        <p14:creationId xmlns:p14="http://schemas.microsoft.com/office/powerpoint/2010/main" val="3170238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charset="0"/>
                <a:cs typeface="ＭＳ Ｐゴシック" charset="0"/>
              </a:rPr>
              <a:t>The 2-by-2 confusion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71557E-391F-434B-8FBE-DD52E0740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300" y="2069153"/>
            <a:ext cx="8867700" cy="313149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743200" y="2069153"/>
            <a:ext cx="3429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Actual Label</a:t>
            </a:r>
            <a:endParaRPr lang="ar-SA" dirty="0"/>
          </a:p>
        </p:txBody>
      </p:sp>
      <p:sp>
        <p:nvSpPr>
          <p:cNvPr id="5" name="TextBox 4"/>
          <p:cNvSpPr txBox="1"/>
          <p:nvPr/>
        </p:nvSpPr>
        <p:spPr>
          <a:xfrm>
            <a:off x="2286000" y="2593735"/>
            <a:ext cx="2057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Actual Positive</a:t>
            </a:r>
            <a:endParaRPr lang="ar-SA" dirty="0"/>
          </a:p>
        </p:txBody>
      </p:sp>
      <p:sp>
        <p:nvSpPr>
          <p:cNvPr id="6" name="TextBox 5"/>
          <p:cNvSpPr txBox="1"/>
          <p:nvPr/>
        </p:nvSpPr>
        <p:spPr>
          <a:xfrm>
            <a:off x="4191000" y="2593735"/>
            <a:ext cx="20574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Actual Negative</a:t>
            </a:r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349206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76400"/>
            <a:ext cx="8321040" cy="38236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Why don't we use </a:t>
            </a:r>
            <a:r>
              <a:rPr lang="en-US" b="1" dirty="0"/>
              <a:t>accuracy</a:t>
            </a:r>
            <a:r>
              <a:rPr lang="en-US" dirty="0"/>
              <a:t> as our metric?</a:t>
            </a:r>
          </a:p>
          <a:p>
            <a:r>
              <a:rPr lang="en-US" dirty="0"/>
              <a:t>Imagine we saw 1 million tweets</a:t>
            </a:r>
          </a:p>
          <a:p>
            <a:pPr lvl="1"/>
            <a:r>
              <a:rPr lang="en-US" dirty="0"/>
              <a:t>100 of them talked about Delicious PIZZA Co.</a:t>
            </a:r>
          </a:p>
          <a:p>
            <a:pPr lvl="1"/>
            <a:r>
              <a:rPr lang="en-US" dirty="0"/>
              <a:t>999,900 talked about something else</a:t>
            </a:r>
          </a:p>
          <a:p>
            <a:r>
              <a:rPr lang="en-US" dirty="0"/>
              <a:t>We could build a dumb classifier that just labels every tweet "not about </a:t>
            </a:r>
            <a:r>
              <a:rPr lang="en-US" dirty="0" smtClean="0"/>
              <a:t>PIZZA"</a:t>
            </a:r>
            <a:endParaRPr lang="en-US" dirty="0"/>
          </a:p>
          <a:p>
            <a:pPr lvl="1"/>
            <a:r>
              <a:rPr lang="en-US" dirty="0"/>
              <a:t>It would get 99.99% accuracy!!! Wow!!!!</a:t>
            </a:r>
          </a:p>
          <a:p>
            <a:pPr lvl="1"/>
            <a:r>
              <a:rPr lang="en-US" dirty="0"/>
              <a:t>But useless! Doesn't return the comments we are looking for!</a:t>
            </a:r>
          </a:p>
          <a:p>
            <a:pPr lvl="1"/>
            <a:r>
              <a:rPr lang="en-US" dirty="0"/>
              <a:t>That's why we use </a:t>
            </a:r>
            <a:r>
              <a:rPr lang="en-US" b="1" dirty="0"/>
              <a:t>precision</a:t>
            </a:r>
            <a:r>
              <a:rPr lang="en-US" dirty="0"/>
              <a:t> and </a:t>
            </a:r>
            <a:r>
              <a:rPr lang="en-US" b="1" dirty="0"/>
              <a:t>recall </a:t>
            </a:r>
            <a:r>
              <a:rPr lang="en-US" dirty="0"/>
              <a:t>instead</a:t>
            </a:r>
          </a:p>
        </p:txBody>
      </p:sp>
    </p:spTree>
    <p:extLst>
      <p:ext uri="{BB962C8B-B14F-4D97-AF65-F5344CB8AC3E}">
        <p14:creationId xmlns:p14="http://schemas.microsoft.com/office/powerpoint/2010/main" val="196101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Precision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% of items actually present in the input that were correctly identified by the system.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697152"/>
            <a:ext cx="7272564" cy="112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1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% of items the system detected (i.e., items the system labeled as positive) that are in fact positive (according to the </a:t>
            </a:r>
            <a:r>
              <a:rPr lang="en-US" dirty="0" smtClean="0"/>
              <a:t>correct labels</a:t>
            </a:r>
            <a:r>
              <a:rPr lang="en-US" dirty="0"/>
              <a:t>)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5800" y="3697153"/>
            <a:ext cx="7272564" cy="112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7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B1A93-CDD5-DE4A-8E9F-653906B84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Precision and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9863C-8271-914C-A6D4-CEC203B2E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2057400"/>
            <a:ext cx="8321040" cy="38236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Our dumb </a:t>
            </a:r>
            <a:r>
              <a:rPr lang="en-US" dirty="0" smtClean="0"/>
              <a:t>PIZZA-classifier</a:t>
            </a:r>
            <a:endParaRPr lang="en-US" dirty="0"/>
          </a:p>
          <a:p>
            <a:pPr lvl="1"/>
            <a:r>
              <a:rPr lang="en-US" dirty="0"/>
              <a:t>Just label nothing as "about PIZZA"</a:t>
            </a:r>
          </a:p>
          <a:p>
            <a:pPr marL="0" indent="0">
              <a:buNone/>
            </a:pPr>
            <a:r>
              <a:rPr lang="en-US" dirty="0"/>
              <a:t>Accuracy=99.99%</a:t>
            </a:r>
          </a:p>
          <a:p>
            <a:pPr marL="150813" lvl="1" indent="0">
              <a:buNone/>
            </a:pPr>
            <a:r>
              <a:rPr lang="en-US" dirty="0"/>
              <a:t>	but</a:t>
            </a:r>
          </a:p>
          <a:p>
            <a:pPr marL="0" indent="0">
              <a:buNone/>
            </a:pPr>
            <a:r>
              <a:rPr lang="en-US" dirty="0"/>
              <a:t>Recall = 0</a:t>
            </a:r>
          </a:p>
          <a:p>
            <a:pPr lvl="1"/>
            <a:r>
              <a:rPr lang="en-US" dirty="0"/>
              <a:t>(it doesn't get any of the 100 PIZZA tweets)</a:t>
            </a:r>
          </a:p>
          <a:p>
            <a:pPr marL="0" indent="0">
              <a:buNone/>
            </a:pPr>
            <a:r>
              <a:rPr lang="en-US" dirty="0"/>
              <a:t>Precision and recall, unlike accuracy, emphasize true positives:</a:t>
            </a:r>
          </a:p>
          <a:p>
            <a:pPr lvl="1"/>
            <a:r>
              <a:rPr lang="en-US" dirty="0"/>
              <a:t> finding the things that we are supposed to be looking for.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05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combined measure: F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 measure: a single number that combines P and R: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almost always use balanced F</a:t>
            </a:r>
            <a:r>
              <a:rPr lang="en-US" baseline="-25000" dirty="0"/>
              <a:t>1</a:t>
            </a:r>
            <a:r>
              <a:rPr lang="en-US" dirty="0"/>
              <a:t> (i.e., </a:t>
            </a:r>
            <a:r>
              <a:rPr lang="en-US" dirty="0">
                <a:sym typeface="Symbol" charset="0"/>
              </a:rPr>
              <a:t></a:t>
            </a:r>
            <a:r>
              <a:rPr lang="en-US" dirty="0"/>
              <a:t> = 1)</a:t>
            </a:r>
            <a:r>
              <a:rPr lang="en-US" dirty="0">
                <a:sym typeface="Symbol" charset="0"/>
              </a:rPr>
              <a:t>		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64739E-E10E-A54C-A5BC-8C54F9339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1" y="2495550"/>
            <a:ext cx="3055505" cy="1276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2AFEC5-FF43-6247-9309-756330306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4743450"/>
            <a:ext cx="16002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7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1066800"/>
            <a:ext cx="8915400" cy="742950"/>
          </a:xfrm>
        </p:spPr>
        <p:txBody>
          <a:bodyPr>
            <a:noAutofit/>
          </a:bodyPr>
          <a:lstStyle/>
          <a:p>
            <a:r>
              <a:rPr lang="en-US" sz="3000"/>
              <a:t>Development Test Sets ("</a:t>
            </a:r>
            <a:r>
              <a:rPr lang="en-US" sz="3000" err="1"/>
              <a:t>Devsets</a:t>
            </a:r>
            <a:r>
              <a:rPr lang="en-US" sz="3000"/>
              <a:t>") and Cross-validation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2209800"/>
            <a:ext cx="8686800" cy="37909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2400" i="1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endParaRPr lang="en-US" i="1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r>
              <a:rPr lang="en-US">
                <a:latin typeface="Calibri" charset="0"/>
              </a:rPr>
              <a:t>Train on training set, tune on </a:t>
            </a:r>
            <a:r>
              <a:rPr lang="en-US" err="1">
                <a:latin typeface="Calibri" charset="0"/>
              </a:rPr>
              <a:t>devset</a:t>
            </a:r>
            <a:r>
              <a:rPr lang="en-US">
                <a:latin typeface="Calibri" charset="0"/>
              </a:rPr>
              <a:t>, report on </a:t>
            </a:r>
            <a:r>
              <a:rPr lang="en-US" err="1">
                <a:latin typeface="Calibri" charset="0"/>
              </a:rPr>
              <a:t>testset</a:t>
            </a:r>
            <a:endParaRPr lang="en-US">
              <a:latin typeface="Calibri" charset="0"/>
            </a:endParaRP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This avoids overfitting (‘tuning to the test set’)</a:t>
            </a: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More conservative estimate of performance</a:t>
            </a: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But paradox: want as much data as possible for training, and as much for dev; how to split?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57200" y="2286000"/>
            <a:ext cx="2057400" cy="609600"/>
          </a:xfrm>
          <a:prstGeom prst="rect">
            <a:avLst/>
          </a:prstGeom>
          <a:solidFill>
            <a:srgbClr val="FFCC66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2000">
                <a:latin typeface="Calibri"/>
                <a:cs typeface="Calibri"/>
              </a:rPr>
              <a:t>Training set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3048000" y="2286000"/>
            <a:ext cx="2819400" cy="6096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2000">
                <a:latin typeface="Calibri"/>
                <a:cs typeface="Calibri"/>
              </a:rPr>
              <a:t>Development Test Set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248400" y="2286000"/>
            <a:ext cx="1219200" cy="609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2000">
                <a:latin typeface="Calibri"/>
                <a:cs typeface="Calibri"/>
              </a:rPr>
              <a:t>Test Set</a:t>
            </a:r>
          </a:p>
        </p:txBody>
      </p:sp>
    </p:spTree>
    <p:extLst>
      <p:ext uri="{BB962C8B-B14F-4D97-AF65-F5344CB8AC3E}">
        <p14:creationId xmlns:p14="http://schemas.microsoft.com/office/powerpoint/2010/main" val="4196874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1066800"/>
            <a:ext cx="8915400" cy="742950"/>
          </a:xfrm>
        </p:spPr>
        <p:txBody>
          <a:bodyPr>
            <a:normAutofit/>
          </a:bodyPr>
          <a:lstStyle/>
          <a:p>
            <a:r>
              <a:rPr lang="en-US" b="1"/>
              <a:t>Cross-validation: </a:t>
            </a:r>
            <a:r>
              <a:rPr lang="en-US"/>
              <a:t>multiple splits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05000"/>
            <a:ext cx="8534400" cy="1809750"/>
          </a:xfrm>
        </p:spPr>
        <p:txBody>
          <a:bodyPr>
            <a:normAutofit/>
          </a:bodyPr>
          <a:lstStyle/>
          <a:p>
            <a:r>
              <a:rPr lang="en-US">
                <a:latin typeface="Calibri" charset="0"/>
              </a:rPr>
              <a:t>Pool results over splits, Compute pooled dev performance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2F0341-B4B4-0E4E-8F0B-2BC8697CD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3048000"/>
            <a:ext cx="7064581" cy="338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086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0" y="480585"/>
            <a:ext cx="8479545" cy="1295400"/>
          </a:xfrm>
        </p:spPr>
        <p:txBody>
          <a:bodyPr>
            <a:normAutofit fontScale="90000"/>
          </a:bodyPr>
          <a:lstStyle/>
          <a:p>
            <a:r>
              <a:rPr lang="en-US"/>
              <a:t>Positive or negative movie review?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2209800"/>
            <a:ext cx="7924800" cy="333375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...zany characters and </a:t>
            </a:r>
            <a:r>
              <a:rPr lang="en-US" b="1" i="1" dirty="0">
                <a:solidFill>
                  <a:srgbClr val="0020D3"/>
                </a:solidFill>
              </a:rPr>
              <a:t>richly</a:t>
            </a:r>
            <a:r>
              <a:rPr lang="en-US" i="1" dirty="0"/>
              <a:t> applied satire, and some </a:t>
            </a:r>
            <a:r>
              <a:rPr lang="en-US" b="1" i="1" dirty="0">
                <a:solidFill>
                  <a:srgbClr val="0020D3"/>
                </a:solidFill>
              </a:rPr>
              <a:t>great</a:t>
            </a:r>
            <a:r>
              <a:rPr lang="en-US" i="1" dirty="0"/>
              <a:t> plot twists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It was </a:t>
            </a:r>
            <a:r>
              <a:rPr lang="en-US" b="1" i="1" dirty="0" smtClean="0">
                <a:solidFill>
                  <a:srgbClr val="C00000"/>
                </a:solidFill>
              </a:rPr>
              <a:t>sad</a:t>
            </a:r>
            <a:r>
              <a:rPr lang="en-US" i="1" dirty="0" smtClean="0"/>
              <a:t>. </a:t>
            </a:r>
            <a:r>
              <a:rPr lang="en-US" i="1" dirty="0"/>
              <a:t>The </a:t>
            </a:r>
            <a:r>
              <a:rPr lang="en-US" b="1" i="1" dirty="0">
                <a:solidFill>
                  <a:srgbClr val="C00000"/>
                </a:solidFill>
              </a:rPr>
              <a:t>worst</a:t>
            </a:r>
            <a:r>
              <a:rPr lang="en-US" i="1" dirty="0"/>
              <a:t> part about it was the boxing scenes...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...</a:t>
            </a:r>
            <a:r>
              <a:rPr lang="en-US" b="1" i="1" dirty="0">
                <a:solidFill>
                  <a:srgbClr val="0020D3"/>
                </a:solidFill>
              </a:rPr>
              <a:t>awesome</a:t>
            </a:r>
            <a:r>
              <a:rPr lang="en-US" i="1" dirty="0"/>
              <a:t> caramel sauce and sweet toasty almonds. I </a:t>
            </a:r>
            <a:r>
              <a:rPr lang="en-US" b="1" i="1" dirty="0">
                <a:solidFill>
                  <a:srgbClr val="0020D3"/>
                </a:solidFill>
              </a:rPr>
              <a:t>love</a:t>
            </a:r>
            <a:r>
              <a:rPr lang="en-US" i="1" dirty="0"/>
              <a:t> this place!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 dirty="0"/>
              <a:t>...</a:t>
            </a:r>
            <a:r>
              <a:rPr lang="en-US" b="1" i="1" dirty="0">
                <a:solidFill>
                  <a:srgbClr val="C00000"/>
                </a:solidFill>
              </a:rPr>
              <a:t>awful</a:t>
            </a:r>
            <a:r>
              <a:rPr lang="en-US" i="1" dirty="0"/>
              <a:t> pizza and </a:t>
            </a:r>
            <a:r>
              <a:rPr lang="en-US" b="1" i="1" dirty="0">
                <a:solidFill>
                  <a:srgbClr val="C00000"/>
                </a:solidFill>
              </a:rPr>
              <a:t>ridiculously</a:t>
            </a:r>
            <a:r>
              <a:rPr lang="en-US" i="1" dirty="0"/>
              <a:t> overpriced...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A21FEF-D069-544F-8971-30FD3196355F}"/>
              </a:ext>
            </a:extLst>
          </p:cNvPr>
          <p:cNvSpPr txBox="1"/>
          <p:nvPr/>
        </p:nvSpPr>
        <p:spPr>
          <a:xfrm>
            <a:off x="359655" y="2209800"/>
            <a:ext cx="3770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7A2AB-BD3D-A545-ABF9-7654F5B1B352}"/>
              </a:ext>
            </a:extLst>
          </p:cNvPr>
          <p:cNvSpPr txBox="1"/>
          <p:nvPr/>
        </p:nvSpPr>
        <p:spPr>
          <a:xfrm>
            <a:off x="382898" y="4105870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BCC4B-B5BD-444F-9AC4-8A4BD510F700}"/>
              </a:ext>
            </a:extLst>
          </p:cNvPr>
          <p:cNvSpPr txBox="1"/>
          <p:nvPr/>
        </p:nvSpPr>
        <p:spPr>
          <a:xfrm>
            <a:off x="382898" y="3118057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F6B93-8A62-9F42-A21B-2CAF0DE37CFC}"/>
              </a:ext>
            </a:extLst>
          </p:cNvPr>
          <p:cNvSpPr txBox="1"/>
          <p:nvPr/>
        </p:nvSpPr>
        <p:spPr>
          <a:xfrm>
            <a:off x="382898" y="4932402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</p:spTree>
    <p:extLst>
      <p:ext uri="{BB962C8B-B14F-4D97-AF65-F5344CB8AC3E}">
        <p14:creationId xmlns:p14="http://schemas.microsoft.com/office/powerpoint/2010/main" val="288846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71A512-5CA2-1144-A7BA-A55C947FD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Confusion Matrix for 3-class classification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7DC1DB5-C6B7-CD43-AB70-4D7D6D874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5228" y="1981200"/>
            <a:ext cx="7933544" cy="3708400"/>
          </a:xfrm>
        </p:spPr>
      </p:pic>
    </p:spTree>
    <p:extLst>
      <p:ext uri="{BB962C8B-B14F-4D97-AF65-F5344CB8AC3E}">
        <p14:creationId xmlns:p14="http://schemas.microsoft.com/office/powerpoint/2010/main" val="157530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5BF71-F8F6-7243-8DBA-B6DBCA1F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533400"/>
            <a:ext cx="8991600" cy="680397"/>
          </a:xfrm>
        </p:spPr>
        <p:txBody>
          <a:bodyPr>
            <a:noAutofit/>
          </a:bodyPr>
          <a:lstStyle/>
          <a:p>
            <a:r>
              <a:rPr lang="en-US" sz="2400" dirty="0"/>
              <a:t>How to combine P/R from 3 classes to get one metric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3E76A-761F-DB43-8FEA-8C2985D47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Macroaveraging</a:t>
            </a:r>
            <a:r>
              <a:rPr lang="en-US"/>
              <a:t>: </a:t>
            </a:r>
          </a:p>
          <a:p>
            <a:pPr lvl="1"/>
            <a:r>
              <a:rPr lang="en-US"/>
              <a:t>compute the performance for each class, and then average over classes</a:t>
            </a:r>
          </a:p>
          <a:p>
            <a:r>
              <a:rPr lang="en-US" err="1"/>
              <a:t>Microaveraging</a:t>
            </a:r>
            <a:r>
              <a:rPr lang="en-US"/>
              <a:t>: </a:t>
            </a:r>
          </a:p>
          <a:p>
            <a:pPr lvl="1"/>
            <a:r>
              <a:rPr lang="en-US"/>
              <a:t>collect decisions for all classes into one confusion matrix</a:t>
            </a:r>
          </a:p>
          <a:p>
            <a:pPr lvl="1"/>
            <a:r>
              <a:rPr lang="en-US"/>
              <a:t>compute precision and recall from that table. 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0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45FAC-9E23-3F4A-8661-8C8B4E553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err="1"/>
              <a:t>Macroaveraging</a:t>
            </a:r>
            <a:r>
              <a:rPr lang="en-US"/>
              <a:t> and </a:t>
            </a:r>
            <a:r>
              <a:rPr lang="en-US" err="1"/>
              <a:t>Microaveraging</a:t>
            </a: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92F70E-FA48-C143-9148-CD1907FFBE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1" y="2209800"/>
            <a:ext cx="8847281" cy="3009900"/>
          </a:xfrm>
        </p:spPr>
      </p:pic>
    </p:spTree>
    <p:extLst>
      <p:ext uri="{BB962C8B-B14F-4D97-AF65-F5344CB8AC3E}">
        <p14:creationId xmlns:p14="http://schemas.microsoft.com/office/powerpoint/2010/main" val="3450483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Application of Text </a:t>
            </a:r>
            <a:r>
              <a:rPr lang="en-US" sz="3600" dirty="0"/>
              <a:t>Classification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524000"/>
            <a:ext cx="7467600" cy="3714750"/>
          </a:xfrm>
        </p:spPr>
        <p:txBody>
          <a:bodyPr/>
          <a:lstStyle/>
          <a:p>
            <a:r>
              <a:rPr lang="en-US" sz="2800" dirty="0">
                <a:latin typeface="Calibri" charset="0"/>
              </a:rPr>
              <a:t>Sentiment analysis</a:t>
            </a:r>
          </a:p>
          <a:p>
            <a:r>
              <a:rPr lang="en-US" sz="2800" dirty="0">
                <a:latin typeface="Calibri" charset="0"/>
              </a:rPr>
              <a:t>Spam </a:t>
            </a:r>
            <a:r>
              <a:rPr lang="en-US" sz="2800" dirty="0" smtClean="0">
                <a:latin typeface="Calibri" charset="0"/>
              </a:rPr>
              <a:t>detection</a:t>
            </a:r>
          </a:p>
          <a:p>
            <a:r>
              <a:rPr lang="en-US" sz="2800" dirty="0" smtClean="0">
                <a:latin typeface="Calibri" charset="0"/>
              </a:rPr>
              <a:t>Age/gender classification</a:t>
            </a:r>
            <a:endParaRPr lang="en-US" sz="2800" dirty="0">
              <a:latin typeface="Calibri" charset="0"/>
            </a:endParaRPr>
          </a:p>
          <a:p>
            <a:r>
              <a:rPr lang="en-US" sz="2800" dirty="0">
                <a:latin typeface="Calibri" charset="0"/>
              </a:rPr>
              <a:t>Authorship identification</a:t>
            </a:r>
          </a:p>
          <a:p>
            <a:r>
              <a:rPr lang="en-US" sz="2800" dirty="0">
                <a:latin typeface="Calibri" charset="0"/>
              </a:rPr>
              <a:t>Language Identification</a:t>
            </a:r>
          </a:p>
          <a:p>
            <a:r>
              <a:rPr lang="en-US" sz="2800" dirty="0">
                <a:latin typeface="Calibri" charset="0"/>
              </a:rPr>
              <a:t>Assigning subject categories, topics, or genres</a:t>
            </a:r>
          </a:p>
          <a:p>
            <a:r>
              <a:rPr lang="en-US" sz="2800" dirty="0">
                <a:latin typeface="Calibri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3973618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sentiment analysis?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1676400"/>
            <a:ext cx="8915400" cy="3333750"/>
          </a:xfrm>
        </p:spPr>
        <p:txBody>
          <a:bodyPr/>
          <a:lstStyle/>
          <a:p>
            <a:r>
              <a:rPr lang="en-US" sz="3200" i="1" dirty="0">
                <a:cs typeface="ＭＳ Ｐゴシック" pitchFamily="-65" charset="-128"/>
              </a:rPr>
              <a:t>Movie</a:t>
            </a:r>
            <a:r>
              <a:rPr lang="en-US" sz="3200" dirty="0">
                <a:cs typeface="ＭＳ Ｐゴシック" pitchFamily="-65" charset="-128"/>
              </a:rPr>
              <a:t>:  is this review positive or negative?</a:t>
            </a:r>
          </a:p>
          <a:p>
            <a:r>
              <a:rPr lang="en-US" sz="3200" i="1" dirty="0">
                <a:cs typeface="ＭＳ Ｐゴシック" pitchFamily="-65" charset="-128"/>
              </a:rPr>
              <a:t>Products</a:t>
            </a:r>
            <a:r>
              <a:rPr lang="en-US" sz="3200" dirty="0">
                <a:cs typeface="ＭＳ Ｐゴシック" pitchFamily="-65" charset="-128"/>
              </a:rPr>
              <a:t>: what do people think about the new iPhone?</a:t>
            </a:r>
          </a:p>
          <a:p>
            <a:r>
              <a:rPr lang="en-US" sz="3200" i="1" dirty="0" smtClean="0">
                <a:cs typeface="ＭＳ Ｐゴシック" pitchFamily="-65" charset="-128"/>
              </a:rPr>
              <a:t>Politics</a:t>
            </a:r>
            <a:r>
              <a:rPr lang="en-US" sz="3200" dirty="0">
                <a:cs typeface="ＭＳ Ｐゴシック" pitchFamily="-65" charset="-128"/>
              </a:rPr>
              <a:t>: what do people think about this candidate or issue?</a:t>
            </a:r>
          </a:p>
          <a:p>
            <a:r>
              <a:rPr lang="en-US" sz="3200" i="1" dirty="0">
                <a:cs typeface="ＭＳ Ｐゴシック" pitchFamily="-65" charset="-128"/>
              </a:rPr>
              <a:t>Prediction</a:t>
            </a:r>
            <a:r>
              <a:rPr lang="en-US" sz="3200" dirty="0">
                <a:cs typeface="ＭＳ Ｐゴシック" pitchFamily="-65" charset="-128"/>
              </a:rPr>
              <a:t>: predict </a:t>
            </a:r>
            <a:r>
              <a:rPr lang="en-US" sz="3200" dirty="0" smtClean="0">
                <a:cs typeface="ＭＳ Ｐゴシック" pitchFamily="-65" charset="-128"/>
              </a:rPr>
              <a:t>market </a:t>
            </a:r>
            <a:r>
              <a:rPr lang="en-US" sz="3200" dirty="0">
                <a:cs typeface="ＭＳ Ｐゴシック" pitchFamily="-65" charset="-128"/>
              </a:rPr>
              <a:t>trends from sentiment</a:t>
            </a:r>
          </a:p>
          <a:p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42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Classification: definition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200" i="1" dirty="0">
                <a:latin typeface="Calibri" charset="0"/>
              </a:rPr>
              <a:t>Input</a:t>
            </a:r>
            <a:r>
              <a:rPr lang="en-US" sz="3200" dirty="0">
                <a:latin typeface="Calibri" charset="0"/>
              </a:rPr>
              <a:t>:</a:t>
            </a:r>
          </a:p>
          <a:p>
            <a:pPr lvl="1"/>
            <a:r>
              <a:rPr lang="en-US" sz="2800" dirty="0">
                <a:latin typeface="Calibri" charset="0"/>
              </a:rPr>
              <a:t> a document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800" i="1" dirty="0">
                <a:latin typeface="Calibri" charset="0"/>
              </a:rPr>
              <a:t> </a:t>
            </a:r>
            <a:r>
              <a:rPr lang="en-US" sz="2800" dirty="0">
                <a:latin typeface="Calibri" charset="0"/>
                <a:ea typeface="ＭＳ Ｐゴシック" charset="0"/>
              </a:rPr>
              <a:t>a fixed set of classes 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800" i="1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800" i="1" dirty="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i="1" baseline="-25000" dirty="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8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</a:p>
          <a:p>
            <a:pPr lvl="1"/>
            <a:endParaRPr lang="en-US" sz="2800" i="1" dirty="0">
              <a:latin typeface="Calibri" charset="0"/>
            </a:endParaRPr>
          </a:p>
          <a:p>
            <a:r>
              <a:rPr lang="en-US" sz="3200" i="1" dirty="0">
                <a:latin typeface="Calibri" charset="0"/>
              </a:rPr>
              <a:t>Output</a:t>
            </a:r>
            <a:r>
              <a:rPr lang="en-US" sz="3200" dirty="0">
                <a:latin typeface="Calibri" charset="0"/>
              </a:rPr>
              <a:t>: a predicted class </a:t>
            </a:r>
            <a:r>
              <a:rPr lang="en-US" sz="3200" i="1" dirty="0">
                <a:solidFill>
                  <a:srgbClr val="FF0000"/>
                </a:solidFill>
                <a:latin typeface="Calibri" charset="0"/>
              </a:rPr>
              <a:t>c</a:t>
            </a:r>
            <a:r>
              <a:rPr lang="en-US" sz="3200" dirty="0">
                <a:solidFill>
                  <a:srgbClr val="FF0000"/>
                </a:solidFill>
                <a:latin typeface="Calibri" charset="0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 </a:t>
            </a:r>
            <a:r>
              <a:rPr lang="en-US" sz="3200" i="1" dirty="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endParaRPr lang="en-US" sz="3200" i="1" baseline="-25000" dirty="0">
              <a:solidFill>
                <a:srgbClr val="FF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70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LIMU4(en) - コピー">
  <a:themeElements>
    <a:clrScheme name="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FFFFFF"/>
      </a:accent3>
      <a:accent4>
        <a:srgbClr val="000000"/>
      </a:accent4>
      <a:accent5>
        <a:srgbClr val="E6B1AB"/>
      </a:accent5>
      <a:accent6>
        <a:srgbClr val="8C281B"/>
      </a:accent6>
      <a:hlink>
        <a:srgbClr val="CC9900"/>
      </a:hlink>
      <a:folHlink>
        <a:srgbClr val="96A9A9"/>
      </a:folHlink>
    </a:clrScheme>
    <a:fontScheme name="2_LIMU4(en) - コピー">
      <a:majorFont>
        <a:latin typeface="Arial"/>
        <a:ea typeface="MS PGothic"/>
        <a:cs typeface=""/>
      </a:majorFont>
      <a:minorFont>
        <a:latin typeface="Arial"/>
        <a:ea typeface="MS PGothic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2_LIMU4(en) - コピー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IMU4(en) - コピー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IMU4(en) - コピー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IMU4(en) - コピー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IMU4(en) - コピー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LIMU4(en) - コピー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LIMU4(en) - コピー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LIMU4(en) - コピー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LIMU4(en) - コピー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LIMU4(en) - コピー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LIMU4(en) - コピー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LIMU4(en) - コピー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3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4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2652</TotalTime>
  <Words>2413</Words>
  <Application>Microsoft Office PowerPoint</Application>
  <PresentationFormat>On-screen Show (4:3)</PresentationFormat>
  <Paragraphs>445</Paragraphs>
  <Slides>62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18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84" baseType="lpstr">
      <vt:lpstr>Microsoft JhengHei</vt:lpstr>
      <vt:lpstr>Arial</vt:lpstr>
      <vt:lpstr>Calibri</vt:lpstr>
      <vt:lpstr>Calibri (Headings)</vt:lpstr>
      <vt:lpstr>Cambria Math</vt:lpstr>
      <vt:lpstr>Courier</vt:lpstr>
      <vt:lpstr>Lucida Grande</vt:lpstr>
      <vt:lpstr>Lucida Sans</vt:lpstr>
      <vt:lpstr>Lucida Sans Unicode</vt:lpstr>
      <vt:lpstr>MS PGothic</vt:lpstr>
      <vt:lpstr>MS PGothic</vt:lpstr>
      <vt:lpstr>Symbol</vt:lpstr>
      <vt:lpstr>Times</vt:lpstr>
      <vt:lpstr>Times New Roman</vt:lpstr>
      <vt:lpstr>Verdana</vt:lpstr>
      <vt:lpstr>Wingdings</vt:lpstr>
      <vt:lpstr>Wingdings 2</vt:lpstr>
      <vt:lpstr>Wingdings 3</vt:lpstr>
      <vt:lpstr>Concourse</vt:lpstr>
      <vt:lpstr>Clarity</vt:lpstr>
      <vt:lpstr>2_LIMU4(en) - コピー</vt:lpstr>
      <vt:lpstr>Equation</vt:lpstr>
      <vt:lpstr>CS 463 Natural Language Processing</vt:lpstr>
      <vt:lpstr>PowerPoint Presentation</vt:lpstr>
      <vt:lpstr>Is this a spam email?</vt:lpstr>
      <vt:lpstr>Who wrote this document?</vt:lpstr>
      <vt:lpstr>What is the subject of this medical article?</vt:lpstr>
      <vt:lpstr>Positive or negative movie review?</vt:lpstr>
      <vt:lpstr>Application of Text Classification</vt:lpstr>
      <vt:lpstr>Why sentiment analysis?</vt:lpstr>
      <vt:lpstr>Text Classification: definition</vt:lpstr>
      <vt:lpstr>Classification Methods: rule-based method</vt:lpstr>
      <vt:lpstr>Classification Methods: Supervised Machine Learning</vt:lpstr>
      <vt:lpstr>Classification Methods: Supervised Machine Learning</vt:lpstr>
      <vt:lpstr>Naive Bayes Intuition</vt:lpstr>
      <vt:lpstr>The Bag of Words Representation</vt:lpstr>
      <vt:lpstr>The bag of words representation</vt:lpstr>
      <vt:lpstr>Bayes’ Rule Applied to Documents and Classes</vt:lpstr>
      <vt:lpstr>Naive Bayes Classifier (I)</vt:lpstr>
      <vt:lpstr>Naive Bayes Classifier (II)</vt:lpstr>
      <vt:lpstr>Naïve Bayes Classifier (IV)</vt:lpstr>
      <vt:lpstr>Multinomial Naive Bayes Independence Assumptions</vt:lpstr>
      <vt:lpstr>Multinomial Naive Bayes Classifier</vt:lpstr>
      <vt:lpstr>Applying Multinomial Naive Bayes Classifiers to Text Classification</vt:lpstr>
      <vt:lpstr>Problems with multiplying lots of probs</vt:lpstr>
      <vt:lpstr>We actually do everything in log space</vt:lpstr>
      <vt:lpstr>Learning the Multinomial Naive Bayes Model</vt:lpstr>
      <vt:lpstr>Parameter estimation</vt:lpstr>
      <vt:lpstr>Problem with Maximum Likelihood</vt:lpstr>
      <vt:lpstr>Laplace (add-1) smoothing for Naïve Bayes</vt:lpstr>
      <vt:lpstr>Multinomial Naïve Bayes: Learning</vt:lpstr>
      <vt:lpstr>Unknown words</vt:lpstr>
      <vt:lpstr>Stop words</vt:lpstr>
      <vt:lpstr>Let's do a worked sentiment example!</vt:lpstr>
      <vt:lpstr>A worked sentiment example with add-1 smoothing</vt:lpstr>
      <vt:lpstr>Optimizing for sentiment analysis</vt:lpstr>
      <vt:lpstr>Binary Multinomial Naïve Bayes: Learning</vt:lpstr>
      <vt:lpstr>Binary Multinomial Naive Bayes  on a test document d</vt:lpstr>
      <vt:lpstr>Binary multinominal naive Bayes</vt:lpstr>
      <vt:lpstr>Sentiment Classification: Dealing with Negation</vt:lpstr>
      <vt:lpstr>Sentiment Classification: Dealing with Negation</vt:lpstr>
      <vt:lpstr>Sentiment Classification: Lexicons</vt:lpstr>
      <vt:lpstr>MPQA Subjectivity Cues Lexicon</vt:lpstr>
      <vt:lpstr>The General Inquirer</vt:lpstr>
      <vt:lpstr>Using Lexicons in Sentiment Classification</vt:lpstr>
      <vt:lpstr>Naive Bayes in Other tasks: Spam Filtering</vt:lpstr>
      <vt:lpstr>Naive Bayes in Language ID</vt:lpstr>
      <vt:lpstr>Summary: Naive Bayes is Not So Naive</vt:lpstr>
      <vt:lpstr>Generative Model for Multinomial Naïve Bayes</vt:lpstr>
      <vt:lpstr>Naïve Bayes and Language Modeling</vt:lpstr>
      <vt:lpstr>Each class = a unigram language model</vt:lpstr>
      <vt:lpstr>Naïve Bayes as a Language Model</vt:lpstr>
      <vt:lpstr>Evaluation</vt:lpstr>
      <vt:lpstr>The 2-by-2 confusion matrix</vt:lpstr>
      <vt:lpstr>Evaluation: Accuracy</vt:lpstr>
      <vt:lpstr>Evaluation: Precision</vt:lpstr>
      <vt:lpstr>Evaluation: Recall</vt:lpstr>
      <vt:lpstr>Why Precision and recall</vt:lpstr>
      <vt:lpstr>A combined measure: F</vt:lpstr>
      <vt:lpstr>Development Test Sets ("Devsets") and Cross-validation</vt:lpstr>
      <vt:lpstr>Cross-validation: multiple splits</vt:lpstr>
      <vt:lpstr>Confusion Matrix for 3-class classification</vt:lpstr>
      <vt:lpstr>How to combine P/R from 3 classes to get one metric</vt:lpstr>
      <vt:lpstr>Macroaveraging and Microaveraging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110 Programming I</dc:title>
  <dc:creator>Saleh Haridy</dc:creator>
  <cp:lastModifiedBy>Saleh Haridy</cp:lastModifiedBy>
  <cp:revision>225</cp:revision>
  <dcterms:created xsi:type="dcterms:W3CDTF">2020-01-27T07:55:28Z</dcterms:created>
  <dcterms:modified xsi:type="dcterms:W3CDTF">2023-05-04T05:02:33Z</dcterms:modified>
</cp:coreProperties>
</file>